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6858000" cx="12192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 Light"/>
      <p:regular r:id="rId40"/>
      <p:bold r:id="rId41"/>
      <p:italic r:id="rId42"/>
      <p:boldItalic r:id="rId43"/>
    </p:embeddedFont>
    <p:embeddedFont>
      <p:font typeface="Barlow Medium"/>
      <p:regular r:id="rId44"/>
      <p:bold r:id="rId45"/>
      <p:italic r:id="rId46"/>
      <p:boldItalic r:id="rId47"/>
    </p:embeddedFont>
    <p:embeddedFont>
      <p:font typeface="Barlow ExtraBold"/>
      <p:bold r:id="rId48"/>
      <p:boldItalic r:id="rId49"/>
    </p:embeddedFont>
    <p:embeddedFont>
      <p:font typeface="Barlow SemiBold"/>
      <p:regular r:id="rId50"/>
      <p:bold r:id="rId51"/>
      <p:italic r:id="rId52"/>
      <p:boldItalic r:id="rId53"/>
    </p:embeddedFont>
    <p:embeddedFont>
      <p:font typeface="Barlow"/>
      <p:regular r:id="rId54"/>
      <p:bold r:id="rId55"/>
      <p:italic r:id="rId56"/>
      <p:boldItalic r:id="rId57"/>
    </p:embeddedFont>
    <p:embeddedFont>
      <p:font typeface="DM Sans"/>
      <p:regular r:id="rId58"/>
      <p:bold r:id="rId59"/>
      <p:italic r:id="rId60"/>
      <p:boldItalic r:id="rId61"/>
    </p:embeddedFont>
    <p:embeddedFont>
      <p:font typeface="Source Sans Pr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6" roundtripDataSignature="AMtx7mh3gFskE7vhqrDKqK1LlTIsXikM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E31467-6B6A-4070-8E2A-8A4976E5738B}">
  <a:tblStyle styleId="{01E31467-6B6A-4070-8E2A-8A4976E5738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regular.fntdata"/><Relationship Id="rId42" Type="http://schemas.openxmlformats.org/officeDocument/2006/relationships/font" Target="fonts/LatoLight-italic.fntdata"/><Relationship Id="rId41" Type="http://schemas.openxmlformats.org/officeDocument/2006/relationships/font" Target="fonts/LatoLight-bold.fntdata"/><Relationship Id="rId44" Type="http://schemas.openxmlformats.org/officeDocument/2006/relationships/font" Target="fonts/BarlowMedium-regular.fntdata"/><Relationship Id="rId43" Type="http://schemas.openxmlformats.org/officeDocument/2006/relationships/font" Target="fonts/LatoLight-boldItalic.fntdata"/><Relationship Id="rId46" Type="http://schemas.openxmlformats.org/officeDocument/2006/relationships/font" Target="fonts/BarlowMedium-italic.fntdata"/><Relationship Id="rId45" Type="http://schemas.openxmlformats.org/officeDocument/2006/relationships/font" Target="fonts/Barlow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BarlowExtraBold-bold.fntdata"/><Relationship Id="rId47" Type="http://schemas.openxmlformats.org/officeDocument/2006/relationships/font" Target="fonts/BarlowMedium-boldItalic.fntdata"/><Relationship Id="rId49" Type="http://schemas.openxmlformats.org/officeDocument/2006/relationships/font" Target="fonts/Barlow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aleway-bold.fntdata"/><Relationship Id="rId36" Type="http://schemas.openxmlformats.org/officeDocument/2006/relationships/font" Target="fonts/Raleway-regular.fntdata"/><Relationship Id="rId39" Type="http://schemas.openxmlformats.org/officeDocument/2006/relationships/font" Target="fonts/Raleway-boldItalic.fntdata"/><Relationship Id="rId38" Type="http://schemas.openxmlformats.org/officeDocument/2006/relationships/font" Target="fonts/Raleway-italic.fntdata"/><Relationship Id="rId62" Type="http://schemas.openxmlformats.org/officeDocument/2006/relationships/font" Target="fonts/SourceSansPro-regular.fntdata"/><Relationship Id="rId61" Type="http://schemas.openxmlformats.org/officeDocument/2006/relationships/font" Target="fonts/DMSans-boldItalic.fntdata"/><Relationship Id="rId20" Type="http://schemas.openxmlformats.org/officeDocument/2006/relationships/slide" Target="slides/slide13.xml"/><Relationship Id="rId64" Type="http://schemas.openxmlformats.org/officeDocument/2006/relationships/font" Target="fonts/SourceSansPro-italic.fntdata"/><Relationship Id="rId63" Type="http://schemas.openxmlformats.org/officeDocument/2006/relationships/font" Target="fonts/SourceSansPro-bold.fntdata"/><Relationship Id="rId22" Type="http://schemas.openxmlformats.org/officeDocument/2006/relationships/slide" Target="slides/slide15.xml"/><Relationship Id="rId66" Type="http://customschemas.google.com/relationships/presentationmetadata" Target="metadata"/><Relationship Id="rId21" Type="http://schemas.openxmlformats.org/officeDocument/2006/relationships/slide" Target="slides/slide14.xml"/><Relationship Id="rId65" Type="http://schemas.openxmlformats.org/officeDocument/2006/relationships/font" Target="fonts/SourceSansPro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DM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BarlowSemiBold-bold.fntdata"/><Relationship Id="rId50" Type="http://schemas.openxmlformats.org/officeDocument/2006/relationships/font" Target="fonts/BarlowSemiBold-regular.fntdata"/><Relationship Id="rId53" Type="http://schemas.openxmlformats.org/officeDocument/2006/relationships/font" Target="fonts/BarlowSemiBold-boldItalic.fntdata"/><Relationship Id="rId52" Type="http://schemas.openxmlformats.org/officeDocument/2006/relationships/font" Target="fonts/BarlowSemiBold-italic.fntdata"/><Relationship Id="rId11" Type="http://schemas.openxmlformats.org/officeDocument/2006/relationships/slide" Target="slides/slide4.xml"/><Relationship Id="rId55" Type="http://schemas.openxmlformats.org/officeDocument/2006/relationships/font" Target="fonts/Barlow-bold.fntdata"/><Relationship Id="rId10" Type="http://schemas.openxmlformats.org/officeDocument/2006/relationships/slide" Target="slides/slide3.xml"/><Relationship Id="rId54" Type="http://schemas.openxmlformats.org/officeDocument/2006/relationships/font" Target="fonts/Barlow-regular.fntdata"/><Relationship Id="rId13" Type="http://schemas.openxmlformats.org/officeDocument/2006/relationships/slide" Target="slides/slide6.xml"/><Relationship Id="rId57" Type="http://schemas.openxmlformats.org/officeDocument/2006/relationships/font" Target="fonts/Barlow-boldItalic.fntdata"/><Relationship Id="rId12" Type="http://schemas.openxmlformats.org/officeDocument/2006/relationships/slide" Target="slides/slide5.xml"/><Relationship Id="rId56" Type="http://schemas.openxmlformats.org/officeDocument/2006/relationships/font" Target="fonts/Barlow-italic.fntdata"/><Relationship Id="rId15" Type="http://schemas.openxmlformats.org/officeDocument/2006/relationships/slide" Target="slides/slide8.xml"/><Relationship Id="rId59" Type="http://schemas.openxmlformats.org/officeDocument/2006/relationships/font" Target="fonts/DMSans-bold.fntdata"/><Relationship Id="rId14" Type="http://schemas.openxmlformats.org/officeDocument/2006/relationships/slide" Target="slides/slide7.xml"/><Relationship Id="rId58" Type="http://schemas.openxmlformats.org/officeDocument/2006/relationships/font" Target="fonts/DM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95057aaa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95057aaa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c7f0c24f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ec7f0c24f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76d85872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276d85872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95057aaad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95057aaad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[Adicionar o link da sala do classroom]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95057aaad_0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95057aaad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595057aaad_0_5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c7f0c24f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ec7f0c24f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595057aaa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595057aaa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c7f0c24f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ec7f0c24f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95057aaad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95057aaad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95057aaa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95057aaa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95057aaad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95057aaad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95057aaa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95057aaa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95057aaad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95057aaad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595057aaad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595057aaad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595057aaad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595057aaad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95057aaad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95057aaad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595057aaad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595057aaad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595057aaad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595057aaad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595057aaad_0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595057aaad_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595057aaad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595057aaad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95057aaad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95057aaad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80b8ea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1b80b8ead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a3497e4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15a3497e4c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a3497e4c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15a3497e4c8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a3497e4c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5a3497e4c8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a3497e4c8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5a3497e4c8_4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95057aaa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95057aaa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95057aaad_0_410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1595057aaad_0_41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g1595057aaad_0_410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f0c24f3_0_22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5" name="Google Shape;95;gec7f0c24f3_0_22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6" name="Google Shape;96;gec7f0c24f3_0_2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c7f0c24f3_0_228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gec7f0c24f3_0_2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7f0c24f3_0_2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2" name="Google Shape;102;gec7f0c24f3_0_23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3" name="Google Shape;103;gec7f0c24f3_0_2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c7f0c24f3_0_2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6" name="Google Shape;106;gec7f0c24f3_0_23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7" name="Google Shape;107;gec7f0c24f3_0_23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8" name="Google Shape;108;gec7f0c24f3_0_2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c7f0c24f3_0_24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1" name="Google Shape;111;gec7f0c24f3_0_2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c7f0c24f3_0_243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4" name="Google Shape;114;gec7f0c24f3_0_243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5" name="Google Shape;115;gec7f0c24f3_0_2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c7f0c24f3_0_247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8" name="Google Shape;118;gec7f0c24f3_0_2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c7f0c24f3_0_25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ec7f0c24f3_0_25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2" name="Google Shape;122;gec7f0c24f3_0_25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gec7f0c24f3_0_25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4" name="Google Shape;124;gec7f0c24f3_0_2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c7f0c24f3_0_256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27" name="Google Shape;127;gec7f0c24f3_0_2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7f0c24f3_0_25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30" name="Google Shape;130;gec7f0c24f3_0_25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1" name="Google Shape;131;gec7f0c24f3_0_2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c7f0c24f3_0_2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1_1_1_2">
    <p:bg>
      <p:bgPr>
        <a:solidFill>
          <a:schemeClr val="dk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c7f0c24f3_0_265"/>
          <p:cNvSpPr txBox="1"/>
          <p:nvPr>
            <p:ph type="ctrTitle"/>
          </p:nvPr>
        </p:nvSpPr>
        <p:spPr>
          <a:xfrm>
            <a:off x="7900033" y="425533"/>
            <a:ext cx="3492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gec7f0c24f3_0_265"/>
          <p:cNvSpPr txBox="1"/>
          <p:nvPr>
            <p:ph idx="1" type="body"/>
          </p:nvPr>
        </p:nvSpPr>
        <p:spPr>
          <a:xfrm>
            <a:off x="1375733" y="1530367"/>
            <a:ext cx="85347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 Light"/>
              <a:buChar char="●"/>
              <a:defRPr sz="1300">
                <a:latin typeface="Lato Light"/>
                <a:ea typeface="Lato Light"/>
                <a:cs typeface="Lato Light"/>
                <a:sym typeface="Lato Light"/>
              </a:defRPr>
            </a:lvl1pPr>
            <a:lvl2pPr indent="-311150" lvl="1" marL="9144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Lato Light"/>
              <a:buChar char="○"/>
              <a:defRPr sz="1300">
                <a:latin typeface="Lato Light"/>
                <a:ea typeface="Lato Light"/>
                <a:cs typeface="Lato Light"/>
                <a:sym typeface="Lato Light"/>
              </a:defRPr>
            </a:lvl2pPr>
            <a:lvl3pPr indent="-311150" lvl="2" marL="13716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Lato Light"/>
              <a:buChar char="■"/>
              <a:defRPr sz="1300">
                <a:latin typeface="Lato Light"/>
                <a:ea typeface="Lato Light"/>
                <a:cs typeface="Lato Light"/>
                <a:sym typeface="Lato Light"/>
              </a:defRPr>
            </a:lvl3pPr>
            <a:lvl4pPr indent="-311150" lvl="3" marL="18288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Lato Light"/>
              <a:buChar char="●"/>
              <a:defRPr sz="1300">
                <a:latin typeface="Lato Light"/>
                <a:ea typeface="Lato Light"/>
                <a:cs typeface="Lato Light"/>
                <a:sym typeface="Lato Light"/>
              </a:defRPr>
            </a:lvl4pPr>
            <a:lvl5pPr indent="-311150" lvl="4" marL="22860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Lato Light"/>
              <a:buChar char="○"/>
              <a:defRPr sz="1300">
                <a:latin typeface="Lato Light"/>
                <a:ea typeface="Lato Light"/>
                <a:cs typeface="Lato Light"/>
                <a:sym typeface="Lato Light"/>
              </a:defRPr>
            </a:lvl5pPr>
            <a:lvl6pPr indent="-311150" lvl="5" marL="27432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Lato Light"/>
              <a:buChar char="■"/>
              <a:defRPr sz="1300">
                <a:latin typeface="Lato Light"/>
                <a:ea typeface="Lato Light"/>
                <a:cs typeface="Lato Light"/>
                <a:sym typeface="Lato Light"/>
              </a:defRPr>
            </a:lvl6pPr>
            <a:lvl7pPr indent="-311150" lvl="6" marL="32004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Lato Light"/>
              <a:buChar char="●"/>
              <a:defRPr sz="1300">
                <a:latin typeface="Lato Light"/>
                <a:ea typeface="Lato Light"/>
                <a:cs typeface="Lato Light"/>
                <a:sym typeface="Lato Light"/>
              </a:defRPr>
            </a:lvl7pPr>
            <a:lvl8pPr indent="-311150" lvl="7" marL="365760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1300"/>
              <a:buFont typeface="Lato Light"/>
              <a:buChar char="○"/>
              <a:defRPr sz="1300">
                <a:latin typeface="Lato Light"/>
                <a:ea typeface="Lato Light"/>
                <a:cs typeface="Lato Light"/>
                <a:sym typeface="Lato Light"/>
              </a:defRPr>
            </a:lvl8pPr>
            <a:lvl9pPr indent="-311150" lvl="8" marL="411480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SzPts val="1300"/>
              <a:buFont typeface="Lato Light"/>
              <a:buChar char="■"/>
              <a:defRPr sz="13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c7f0c24f3_0_2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9" name="Google Shape;139;gec7f0c24f3_0_2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140" name="Google Shape;140;gec7f0c24f3_0_26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gec7f0c24f3_0_26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gec7f0c24f3_0_2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TITLE_1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c7f0c24f3_0_274"/>
          <p:cNvSpPr txBox="1"/>
          <p:nvPr>
            <p:ph idx="1" type="subTitle"/>
          </p:nvPr>
        </p:nvSpPr>
        <p:spPr>
          <a:xfrm>
            <a:off x="4514800" y="5553932"/>
            <a:ext cx="3162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gec7f0c24f3_0_274"/>
          <p:cNvSpPr txBox="1"/>
          <p:nvPr>
            <p:ph type="ctrTitle"/>
          </p:nvPr>
        </p:nvSpPr>
        <p:spPr>
          <a:xfrm>
            <a:off x="4364190" y="5321307"/>
            <a:ext cx="3463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46" name="Google Shape;146;gec7f0c24f3_0_274"/>
          <p:cNvSpPr txBox="1"/>
          <p:nvPr>
            <p:ph idx="2" type="title"/>
          </p:nvPr>
        </p:nvSpPr>
        <p:spPr>
          <a:xfrm>
            <a:off x="5328000" y="3996800"/>
            <a:ext cx="15360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c7f0c24f3_0_2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gec7f0c24f3_0_22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gec7f0c24f3_0_2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oracle.com/technetwork/java/javase/downloads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de.visualstudio.com/docs/java/java-tutorial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replit.com/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eclipse.org/downloads/" TargetMode="External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pring.io/tools" TargetMode="External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595057aaad_0_36"/>
          <p:cNvPicPr preferRelativeResize="0"/>
          <p:nvPr/>
        </p:nvPicPr>
        <p:blipFill rotWithShape="1">
          <a:blip r:embed="rId3">
            <a:alphaModFix/>
          </a:blip>
          <a:srcRect b="569" l="1146" r="0" t="-570"/>
          <a:stretch/>
        </p:blipFill>
        <p:spPr>
          <a:xfrm>
            <a:off x="0" y="-68567"/>
            <a:ext cx="12192000" cy="693736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595057aaad_0_36"/>
          <p:cNvSpPr txBox="1"/>
          <p:nvPr/>
        </p:nvSpPr>
        <p:spPr>
          <a:xfrm>
            <a:off x="1029800" y="3597700"/>
            <a:ext cx="3558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77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NEx</a:t>
            </a:r>
            <a:r>
              <a:rPr lang="en-US" sz="7700">
                <a:solidFill>
                  <a:srgbClr val="FFFFFF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</a:t>
            </a:r>
            <a:endParaRPr sz="7300">
              <a:solidFill>
                <a:srgbClr val="FFFFFF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3" name="Google Shape;153;g1595057aaad_0_36"/>
          <p:cNvSpPr txBox="1"/>
          <p:nvPr/>
        </p:nvSpPr>
        <p:spPr>
          <a:xfrm>
            <a:off x="1025733" y="4583367"/>
            <a:ext cx="55788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Nova Experiência 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 Trabalho</a:t>
            </a:r>
            <a:endParaRPr b="1"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Novas oportunidades, </a:t>
            </a:r>
            <a:endParaRPr sz="19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novos desafios</a:t>
            </a:r>
            <a:endParaRPr sz="13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54" name="Google Shape;154;g1595057aaad_0_36"/>
          <p:cNvPicPr preferRelativeResize="0"/>
          <p:nvPr/>
        </p:nvPicPr>
        <p:blipFill rotWithShape="1">
          <a:blip r:embed="rId4">
            <a:alphaModFix/>
          </a:blip>
          <a:srcRect b="25558" l="23231" r="29806" t="18208"/>
          <a:stretch/>
        </p:blipFill>
        <p:spPr>
          <a:xfrm>
            <a:off x="10024433" y="266667"/>
            <a:ext cx="1863500" cy="15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595057aaad_0_36"/>
          <p:cNvSpPr txBox="1"/>
          <p:nvPr/>
        </p:nvSpPr>
        <p:spPr>
          <a:xfrm>
            <a:off x="1173400" y="6126067"/>
            <a:ext cx="2308500" cy="354300"/>
          </a:xfrm>
          <a:prstGeom prst="rect">
            <a:avLst/>
          </a:prstGeom>
          <a:solidFill>
            <a:srgbClr val="09095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Ao vivo | Nova edição</a:t>
            </a:r>
            <a:endParaRPr b="1" sz="1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g1595057aaad_0_36"/>
          <p:cNvSpPr/>
          <p:nvPr/>
        </p:nvSpPr>
        <p:spPr>
          <a:xfrm rot="5400000">
            <a:off x="9619200" y="4262825"/>
            <a:ext cx="2308500" cy="230850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3720000" dist="47625">
              <a:srgbClr val="F39C1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g1595057aaad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5649" y="5648948"/>
            <a:ext cx="1295600" cy="47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595057aaad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86882" y="4714102"/>
            <a:ext cx="1573132" cy="74587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595057aaad_0_36"/>
          <p:cNvSpPr txBox="1"/>
          <p:nvPr/>
        </p:nvSpPr>
        <p:spPr>
          <a:xfrm>
            <a:off x="10151341" y="3660133"/>
            <a:ext cx="1244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APOIO: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0" name="Google Shape;160;g1595057aaad_0_36"/>
          <p:cNvSpPr txBox="1"/>
          <p:nvPr/>
        </p:nvSpPr>
        <p:spPr>
          <a:xfrm>
            <a:off x="1173400" y="731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8C8B8A"/>
                </a:solidFill>
                <a:latin typeface="Calibri"/>
                <a:ea typeface="Calibri"/>
                <a:cs typeface="Calibri"/>
                <a:sym typeface="Calibri"/>
              </a:rPr>
              <a:t>Aula 1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c7f0c24f3_0_139"/>
          <p:cNvSpPr/>
          <p:nvPr/>
        </p:nvSpPr>
        <p:spPr>
          <a:xfrm>
            <a:off x="0" y="865900"/>
            <a:ext cx="3327900" cy="446400"/>
          </a:xfrm>
          <a:prstGeom prst="rect">
            <a:avLst/>
          </a:prstGeom>
          <a:solidFill>
            <a:srgbClr val="F39C1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ec7f0c24f3_0_139"/>
          <p:cNvSpPr txBox="1"/>
          <p:nvPr/>
        </p:nvSpPr>
        <p:spPr>
          <a:xfrm>
            <a:off x="1132567" y="908600"/>
            <a:ext cx="3393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CRONOGRAMA</a:t>
            </a:r>
            <a:endParaRPr b="1" i="0" sz="21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2" name="Google Shape;262;gec7f0c24f3_0_139"/>
          <p:cNvGrpSpPr/>
          <p:nvPr/>
        </p:nvGrpSpPr>
        <p:grpSpPr>
          <a:xfrm>
            <a:off x="7891003" y="293757"/>
            <a:ext cx="3939606" cy="436420"/>
            <a:chOff x="5918400" y="372727"/>
            <a:chExt cx="2954779" cy="327323"/>
          </a:xfrm>
        </p:grpSpPr>
        <p:sp>
          <p:nvSpPr>
            <p:cNvPr id="263" name="Google Shape;263;gec7f0c24f3_0_139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1"/>
                    </a:ext>
                  </a:extLst>
                </a:rPr>
                <a:t>Direitos</a:t>
              </a: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b="0" i="1" sz="1200" u="none" cap="none" strike="noStrik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264" name="Google Shape;264;gec7f0c24f3_0_139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265" name="Google Shape;265;gec7f0c24f3_0_139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gec7f0c24f3_0_139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gec7f0c24f3_0_139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gec7f0c24f3_0_139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gec7f0c24f3_0_139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gec7f0c24f3_0_139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gec7f0c24f3_0_139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272" name="Google Shape;272;gec7f0c24f3_0_139"/>
          <p:cNvGraphicFramePr/>
          <p:nvPr/>
        </p:nvGraphicFramePr>
        <p:xfrm>
          <a:off x="1195675" y="146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{01E31467-6B6A-4070-8E2A-8A4976E5738B}</a:tableStyleId>
              </a:tblPr>
              <a:tblGrid>
                <a:gridCol w="1561225"/>
                <a:gridCol w="1419375"/>
                <a:gridCol w="68200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Aula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:go="http://customooxmlschemas.google.com/" cellId="272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Data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:go="http://customooxmlschemas.google.com/" cellId="272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Tema / Conetúdo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:go="http://customooxmlschemas.google.com/" cellId="272:0:2"/>
                      </a:ext>
                    </a:extLst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Aula 01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26/09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1 - O que é e porque JAVA?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2 - JAVA Virtual Machine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3 - Como configurar um ambiente de desenvolvimento JAVA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4 - Criando nosso primeiro programa JAVA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1:2"/>
                      </a:ext>
                    </a:extLst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Aula 02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27/09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1 - Relembrar alguns conceitos de programação: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a) Entrada, Saida e Tipos de dados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b) Declaração de variaveis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c) Estruturas condicionais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d) Estruturas de repetição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e) Arrays e Listas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2:2"/>
                      </a:ext>
                    </a:extLst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Aula 03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28/09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1 - Fundamentos do JAVA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2 - Conceitos básicos de Programação Orientada a Objetos: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a) Classes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b) Atributos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c) Métodos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d) Instâncias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3:2"/>
                      </a:ext>
                    </a:extLst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Aula 04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29/09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1 - Construtores e destrutores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2 - Encapsulamento</a:t>
                      </a:r>
                      <a:endParaRPr sz="12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272:4:2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76d85872e_0_9"/>
          <p:cNvSpPr/>
          <p:nvPr/>
        </p:nvSpPr>
        <p:spPr>
          <a:xfrm>
            <a:off x="0" y="865900"/>
            <a:ext cx="3327900" cy="446400"/>
          </a:xfrm>
          <a:prstGeom prst="rect">
            <a:avLst/>
          </a:prstGeom>
          <a:solidFill>
            <a:srgbClr val="F39C1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276d85872e_0_9"/>
          <p:cNvSpPr txBox="1"/>
          <p:nvPr/>
        </p:nvSpPr>
        <p:spPr>
          <a:xfrm>
            <a:off x="1132567" y="908600"/>
            <a:ext cx="3393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CRONOGRAMA</a:t>
            </a:r>
            <a:endParaRPr b="1" i="0" sz="21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79" name="Google Shape;279;g1276d85872e_0_9"/>
          <p:cNvGrpSpPr/>
          <p:nvPr/>
        </p:nvGrpSpPr>
        <p:grpSpPr>
          <a:xfrm>
            <a:off x="7891003" y="293757"/>
            <a:ext cx="3939606" cy="436420"/>
            <a:chOff x="5918400" y="372727"/>
            <a:chExt cx="2954779" cy="327323"/>
          </a:xfrm>
        </p:grpSpPr>
        <p:sp>
          <p:nvSpPr>
            <p:cNvPr id="280" name="Google Shape;280;g1276d85872e_0_9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2"/>
                    </a:ext>
                  </a:extLst>
                </a:rPr>
                <a:t>Direitos</a:t>
              </a: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b="0" i="1" sz="1200" u="none" cap="none" strike="noStrik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281" name="Google Shape;281;g1276d85872e_0_9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282" name="Google Shape;282;g1276d85872e_0_9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g1276d85872e_0_9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g1276d85872e_0_9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g1276d85872e_0_9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g1276d85872e_0_9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g1276d85872e_0_9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g1276d85872e_0_9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289" name="Google Shape;289;g1276d85872e_0_9"/>
          <p:cNvGraphicFramePr/>
          <p:nvPr/>
        </p:nvGraphicFramePr>
        <p:xfrm>
          <a:off x="1195675" y="165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{01E31467-6B6A-4070-8E2A-8A4976E5738B}</a:tableStyleId>
              </a:tblPr>
              <a:tblGrid>
                <a:gridCol w="1561225"/>
                <a:gridCol w="1419375"/>
                <a:gridCol w="68200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Aula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:go="http://customooxmlschemas.google.com/" cellId="289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Data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:go="http://customooxmlschemas.google.com/" cellId="289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Tema / Conetúdo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:go="http://customooxmlschemas.google.com/" cellId="289:0:2"/>
                      </a:ext>
                    </a:extLst>
                  </a:tcPr>
                </a:tc>
              </a:tr>
              <a:tr h="280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Aula 05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03/10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1 - Modelagem UML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2 - Diagrama de classes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1:2"/>
                      </a:ext>
                    </a:extLst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Aula 06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04/10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1 - Herança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2 - Superclasse e subclasse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2:2"/>
                      </a:ext>
                    </a:extLst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Aula 07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05/10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1 - Polimorfismo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2 - Sobrecarga e Sobreposição de métodos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3:2"/>
                      </a:ext>
                    </a:extLst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Aula 08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06/10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1 - Classe Abstrata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2 - Interface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  <a:extLst>
                      <a:ext uri="http://customooxmlschemas.google.com/">
                        <go:slidesCustomData xmlns:go="http://customooxmlschemas.google.com/" cellId="289:4:2"/>
                      </a:ext>
                    </a:extLst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Aula 09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09/10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1 - Composição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2 - Agregação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5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Aula 10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10/10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1 - Gerenciamento de dependência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6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Aula 11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11/10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1 - Projeto prático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7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Aula 12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13/10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1 - Projeto prático</a:t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  <a:extLst>
                      <a:ext uri="http://customooxmlschemas.google.com/">
                        <go:slidesCustomData xmlns:go="http://customooxmlschemas.google.com/" cellId="289:8:2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95057aaad_0_490"/>
          <p:cNvSpPr/>
          <p:nvPr/>
        </p:nvSpPr>
        <p:spPr>
          <a:xfrm>
            <a:off x="6096000" y="2231667"/>
            <a:ext cx="6096000" cy="3831300"/>
          </a:xfrm>
          <a:prstGeom prst="rect">
            <a:avLst/>
          </a:prstGeom>
          <a:solidFill>
            <a:srgbClr val="ED6A2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595057aaad_0_490"/>
          <p:cNvSpPr txBox="1"/>
          <p:nvPr>
            <p:ph idx="1" type="body"/>
          </p:nvPr>
        </p:nvSpPr>
        <p:spPr>
          <a:xfrm>
            <a:off x="6738867" y="2599300"/>
            <a:ext cx="5092800" cy="276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O Java é uma das mais populares linguagens de programação. É uma ótima escolha para iniciantes e é </a:t>
            </a:r>
            <a:r>
              <a:rPr lang="en-US" sz="1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ideal</a:t>
            </a:r>
            <a:r>
              <a:rPr lang="en-US" sz="1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para se trabalhar em qualquer tipo de ambiente.</a:t>
            </a:r>
            <a:endParaRPr sz="16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Nesta etapa iremos rever os conceitos já estudados em Python e aprofundar nas técnicas e recursos próprios do Java.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96" name="Google Shape;296;g1595057aaad_0_490"/>
          <p:cNvSpPr txBox="1"/>
          <p:nvPr/>
        </p:nvSpPr>
        <p:spPr>
          <a:xfrm>
            <a:off x="508000" y="2211475"/>
            <a:ext cx="38328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27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aleway Medium"/>
              <a:buChar char="●"/>
            </a:pP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Microfones desligados e câmeras podem ser abertas</a:t>
            </a:r>
            <a:endParaRPr sz="1700">
              <a:solidFill>
                <a:srgbClr val="59595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Medium"/>
              <a:buChar char="●"/>
            </a:pP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Monitores </a:t>
            </a: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responsáveis</a:t>
            </a: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 por um grupo de alunos</a:t>
            </a:r>
            <a:endParaRPr sz="1700">
              <a:solidFill>
                <a:srgbClr val="59595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Raleway Medium"/>
              <a:buChar char="●"/>
            </a:pP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Acompanhamento do professor</a:t>
            </a:r>
            <a:endParaRPr sz="1700">
              <a:solidFill>
                <a:srgbClr val="59595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Medium"/>
              <a:buChar char="●"/>
            </a:pP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Material de estudo e código compartilhados via github</a:t>
            </a:r>
            <a:endParaRPr sz="1700">
              <a:solidFill>
                <a:srgbClr val="59595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Medium"/>
              <a:buChar char="●"/>
            </a:pP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Presença</a:t>
            </a:r>
            <a:endParaRPr sz="1700">
              <a:solidFill>
                <a:srgbClr val="59595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Medium"/>
              <a:buChar char="●"/>
            </a:pP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Exercícios</a:t>
            </a:r>
            <a:endParaRPr sz="1700">
              <a:solidFill>
                <a:srgbClr val="59595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Medium"/>
              <a:buChar char="●"/>
            </a:pP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Intervalo de 15 min</a:t>
            </a:r>
            <a:endParaRPr sz="1700">
              <a:solidFill>
                <a:srgbClr val="595959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Medium"/>
              <a:buChar char="●"/>
            </a:pP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Classroom</a:t>
            </a:r>
            <a:endParaRPr sz="1700">
              <a:solidFill>
                <a:srgbClr val="59595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97" name="Google Shape;297;g1595057aaad_0_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0667" y="180917"/>
            <a:ext cx="608533" cy="2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595057aaad_0_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9633" y="479483"/>
            <a:ext cx="608533" cy="28216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595057aaad_0_490"/>
          <p:cNvSpPr txBox="1"/>
          <p:nvPr/>
        </p:nvSpPr>
        <p:spPr>
          <a:xfrm>
            <a:off x="508000" y="984567"/>
            <a:ext cx="7865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3200">
                <a:solidFill>
                  <a:srgbClr val="ED6A2D"/>
                </a:solidFill>
                <a:latin typeface="Barlow"/>
                <a:ea typeface="Barlow"/>
                <a:cs typeface="Barlow"/>
                <a:sym typeface="Barlow"/>
              </a:rPr>
              <a:t>DINÂMICA DE AULA - JAVA</a:t>
            </a:r>
            <a:endParaRPr b="1" sz="3200">
              <a:solidFill>
                <a:srgbClr val="ED6A2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g1595057aaad_0_490"/>
          <p:cNvSpPr txBox="1"/>
          <p:nvPr/>
        </p:nvSpPr>
        <p:spPr>
          <a:xfrm>
            <a:off x="2775000" y="5013633"/>
            <a:ext cx="2246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F39C10"/>
                </a:solidFill>
                <a:latin typeface="DM Sans"/>
                <a:ea typeface="DM Sans"/>
                <a:cs typeface="DM Sans"/>
                <a:sym typeface="DM Sans"/>
              </a:rPr>
              <a:t>&gt; &gt; &gt;</a:t>
            </a:r>
            <a:endParaRPr b="1" sz="4400">
              <a:solidFill>
                <a:srgbClr val="F39C1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595057aaad_0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c7f0c24f3_0_176"/>
          <p:cNvSpPr/>
          <p:nvPr/>
        </p:nvSpPr>
        <p:spPr>
          <a:xfrm>
            <a:off x="0" y="133"/>
            <a:ext cx="12192000" cy="6858000"/>
          </a:xfrm>
          <a:prstGeom prst="rect">
            <a:avLst/>
          </a:prstGeom>
          <a:solidFill>
            <a:srgbClr val="FF600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gec7f0c24f3_0_176"/>
          <p:cNvGrpSpPr/>
          <p:nvPr/>
        </p:nvGrpSpPr>
        <p:grpSpPr>
          <a:xfrm>
            <a:off x="7891003" y="293757"/>
            <a:ext cx="3939606" cy="436420"/>
            <a:chOff x="5918400" y="372727"/>
            <a:chExt cx="2954779" cy="327323"/>
          </a:xfrm>
        </p:grpSpPr>
        <p:sp>
          <p:nvSpPr>
            <p:cNvPr id="313" name="Google Shape;313;gec7f0c24f3_0_176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b="0" i="1" lang="en-US" sz="12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3"/>
                    </a:ext>
                  </a:extLst>
                </a:rPr>
                <a:t>Direitos</a:t>
              </a:r>
              <a:r>
                <a:rPr b="0" i="1" lang="en-US" sz="12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b="0" i="1" sz="12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14" name="Google Shape;314;gec7f0c24f3_0_176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315" name="Google Shape;315;gec7f0c24f3_0_176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gec7f0c24f3_0_176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gec7f0c24f3_0_176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gec7f0c24f3_0_176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gec7f0c24f3_0_176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gec7f0c24f3_0_176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gec7f0c24f3_0_176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2" name="Google Shape;322;gec7f0c24f3_0_176"/>
          <p:cNvSpPr txBox="1"/>
          <p:nvPr/>
        </p:nvSpPr>
        <p:spPr>
          <a:xfrm>
            <a:off x="3833200" y="4553733"/>
            <a:ext cx="4525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Java é a linguagem de programação que iremos mergulhar nas próximas semanas </a:t>
            </a:r>
            <a:endParaRPr b="0" i="0" sz="1700" u="none" cap="none" strike="noStrike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23" name="Google Shape;323;gec7f0c24f3_0_176"/>
          <p:cNvSpPr txBox="1"/>
          <p:nvPr/>
        </p:nvSpPr>
        <p:spPr>
          <a:xfrm flipH="1">
            <a:off x="2265000" y="3900933"/>
            <a:ext cx="76620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 QUE É e </a:t>
            </a:r>
            <a:r>
              <a:rPr b="1" i="0" lang="en-US" sz="48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PORQUÊ ESTUDAR JAVA</a:t>
            </a:r>
            <a:endParaRPr b="1" i="0" sz="48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24" name="Google Shape;324;gec7f0c24f3_0_176"/>
          <p:cNvGrpSpPr/>
          <p:nvPr/>
        </p:nvGrpSpPr>
        <p:grpSpPr>
          <a:xfrm>
            <a:off x="5612242" y="1260183"/>
            <a:ext cx="1624825" cy="1616942"/>
            <a:chOff x="-63679950" y="3360375"/>
            <a:chExt cx="318225" cy="316650"/>
          </a:xfrm>
        </p:grpSpPr>
        <p:sp>
          <p:nvSpPr>
            <p:cNvPr id="325" name="Google Shape;325;gec7f0c24f3_0_176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ec7f0c24f3_0_176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ec7f0c24f3_0_176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gec7f0c24f3_0_176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95057aaad_0_2"/>
          <p:cNvSpPr/>
          <p:nvPr/>
        </p:nvSpPr>
        <p:spPr>
          <a:xfrm>
            <a:off x="700551" y="315433"/>
            <a:ext cx="570300" cy="570300"/>
          </a:xfrm>
          <a:prstGeom prst="ellipse">
            <a:avLst/>
          </a:prstGeom>
          <a:solidFill>
            <a:srgbClr val="FF600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1595057aaad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125" y="2010775"/>
            <a:ext cx="4054275" cy="29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595057aaad_0_2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FF600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C6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595057aaad_0_2"/>
          <p:cNvSpPr txBox="1"/>
          <p:nvPr/>
        </p:nvSpPr>
        <p:spPr>
          <a:xfrm>
            <a:off x="2082700" y="1292700"/>
            <a:ext cx="5860800" cy="50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De propriedade da Oracle Corporation, essa linguagem de programação de uso geral com sua estrutura orientada a objetos tornou-se um padrão para aplicativos que podem ser usados ​​independentemente da plataforma (por exemplo, Mac, Windows, Android, iOS etc.), executando em qualquer lugar </a:t>
            </a:r>
            <a:r>
              <a:rPr i="1" lang="en-US" sz="2000">
                <a:solidFill>
                  <a:srgbClr val="FC612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(WORA)</a:t>
            </a:r>
            <a:r>
              <a:rPr lang="en-US" sz="2000">
                <a:solidFill>
                  <a:schemeClr val="dk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. Como resultado, o </a:t>
            </a:r>
            <a:r>
              <a:rPr b="1" lang="en-US" sz="2000">
                <a:solidFill>
                  <a:srgbClr val="FC612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Java</a:t>
            </a:r>
            <a:r>
              <a:rPr lang="en-US" sz="2000">
                <a:solidFill>
                  <a:schemeClr val="dk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é reconhecido por sua portabilidade entre plataformas, de data centers de mainframe a smartphones. Hoje existem mais de 3 bilhões de dispositivos executando aplicativos desenvolvidos com Java.</a:t>
            </a:r>
            <a:endParaRPr sz="2000">
              <a:solidFill>
                <a:schemeClr val="dk2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37" name="Google Shape;337;g1595057aaad_0_2"/>
          <p:cNvGrpSpPr/>
          <p:nvPr/>
        </p:nvGrpSpPr>
        <p:grpSpPr>
          <a:xfrm>
            <a:off x="668919" y="412992"/>
            <a:ext cx="5860653" cy="436389"/>
            <a:chOff x="444550" y="233550"/>
            <a:chExt cx="4395600" cy="327300"/>
          </a:xfrm>
        </p:grpSpPr>
        <p:sp>
          <p:nvSpPr>
            <p:cNvPr id="338" name="Google Shape;338;g1595057aaad_0_2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1 </a:t>
              </a:r>
              <a:r>
                <a:rPr b="1" i="0" lang="en-US" sz="1100" u="none" cap="none" strike="noStrike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FASE 2</a:t>
              </a:r>
              <a:r>
                <a:rPr b="1" i="0" lang="en-US" sz="1100" u="none" cap="none" strike="noStrike">
                  <a:solidFill>
                    <a:srgbClr val="FF9D52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i="0" lang="en-US" sz="1100" u="none" cap="none" strike="noStrike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		FASE 3                       FASE 4                     FASE 5</a:t>
              </a:r>
              <a:endParaRPr b="1" i="0" sz="1100" u="none" cap="none" strike="noStrike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39" name="Google Shape;339;g1595057aaad_0_2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40" name="Google Shape;340;g1595057aaad_0_2"/>
          <p:cNvCxnSpPr/>
          <p:nvPr/>
        </p:nvCxnSpPr>
        <p:spPr>
          <a:xfrm>
            <a:off x="26924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g1595057aaad_0_2"/>
          <p:cNvCxnSpPr/>
          <p:nvPr/>
        </p:nvCxnSpPr>
        <p:spPr>
          <a:xfrm>
            <a:off x="37764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2" name="Google Shape;342;g1595057aaad_0_2"/>
          <p:cNvGrpSpPr/>
          <p:nvPr/>
        </p:nvGrpSpPr>
        <p:grpSpPr>
          <a:xfrm>
            <a:off x="7891003" y="293757"/>
            <a:ext cx="3939606" cy="436420"/>
            <a:chOff x="5918400" y="372727"/>
            <a:chExt cx="2954779" cy="327323"/>
          </a:xfrm>
        </p:grpSpPr>
        <p:sp>
          <p:nvSpPr>
            <p:cNvPr id="343" name="Google Shape;343;g1595057aaad_0_2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4"/>
                    </a:ext>
                  </a:extLst>
                </a:rPr>
                <a:t>Direitos</a:t>
              </a: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b="0" i="1" sz="1200" u="none" cap="none" strike="noStrik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44" name="Google Shape;344;g1595057aaad_0_2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345" name="Google Shape;345;g1595057aaad_0_2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g1595057aaad_0_2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g1595057aaad_0_2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g1595057aaad_0_2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g1595057aaad_0_2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g1595057aaad_0_2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g1595057aaad_0_2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52" name="Google Shape;352;g1595057aaad_0_2"/>
          <p:cNvCxnSpPr/>
          <p:nvPr/>
        </p:nvCxnSpPr>
        <p:spPr>
          <a:xfrm>
            <a:off x="47924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c7f0c24f3_0_197"/>
          <p:cNvSpPr/>
          <p:nvPr/>
        </p:nvSpPr>
        <p:spPr>
          <a:xfrm>
            <a:off x="700551" y="315433"/>
            <a:ext cx="570300" cy="570300"/>
          </a:xfrm>
          <a:prstGeom prst="ellipse">
            <a:avLst/>
          </a:prstGeom>
          <a:solidFill>
            <a:srgbClr val="FF600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ec7f0c24f3_0_197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FF600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C6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ec7f0c24f3_0_197"/>
          <p:cNvSpPr txBox="1"/>
          <p:nvPr/>
        </p:nvSpPr>
        <p:spPr>
          <a:xfrm>
            <a:off x="2082700" y="1292700"/>
            <a:ext cx="6057600" cy="50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FF600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Java</a:t>
            </a:r>
            <a:r>
              <a:rPr lang="en-US" sz="1600">
                <a:solidFill>
                  <a:schemeClr val="dk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é uma linguagem de programação rápida, segura e confiável para codificar tudo, desde aplicações móveis e software empresarial até aplicações de big data e tecnologias do servidor.</a:t>
            </a:r>
            <a:endParaRPr b="1" sz="1700">
              <a:solidFill>
                <a:srgbClr val="FC612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C612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Java </a:t>
            </a:r>
            <a:r>
              <a:rPr b="0" i="0" lang="en-US" sz="1600" u="none" cap="none" strike="noStrike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é considerada uma das linguagens mais 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populares do mundo,</a:t>
            </a:r>
            <a:r>
              <a:rPr b="0" i="0" lang="en-US" sz="1600" u="none" cap="none" strike="noStrike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600">
                <a:solidFill>
                  <a:schemeClr val="dk2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ela tem sido uma escolha popular entre os desenvolvedores há mais de duas décadas, com milhões de aplicações Java em uso hoje, </a:t>
            </a:r>
            <a:r>
              <a:rPr b="0" i="0" lang="en-US" sz="1600" u="none" cap="none" strike="noStrike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especialmente por ser 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utilizada para desenvolver</a:t>
            </a:r>
            <a:r>
              <a:rPr b="0" i="0" lang="en-US" sz="1600" u="none" cap="none" strike="noStrike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aplicações Android e diversos sistemas e softwares em organizações. </a:t>
            </a:r>
            <a:endParaRPr b="0" i="0" sz="1600" u="none" cap="none" strike="noStrik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64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002"/>
              </a:buClr>
              <a:buSzPts val="1600"/>
              <a:buFont typeface="Barlow"/>
              <a:buChar char="●"/>
            </a:pPr>
            <a:r>
              <a:rPr b="0" i="0" lang="en-US" sz="1600" u="none" cap="none" strike="noStrike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Documentação de Java - Javadoc</a:t>
            </a:r>
            <a:endParaRPr b="0" i="0" sz="1600" u="none" cap="none" strike="noStrik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64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002"/>
              </a:buClr>
              <a:buSzPts val="1600"/>
              <a:buFont typeface="Barlow"/>
              <a:buChar char="●"/>
            </a:pPr>
            <a:r>
              <a:rPr b="0" i="0" lang="en-US" sz="1600" u="none" cap="none" strike="noStrike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Portabilidade</a:t>
            </a:r>
            <a:endParaRPr b="0" i="0" sz="1600" u="none" cap="none" strike="noStrik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64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002"/>
              </a:buClr>
              <a:buSzPts val="1600"/>
              <a:buFont typeface="Barlow"/>
              <a:buChar char="●"/>
            </a:pPr>
            <a:r>
              <a:rPr b="0" i="0" lang="en-US" sz="1600" u="none" cap="none" strike="noStrike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Fácil acesso e desenvolvimento</a:t>
            </a:r>
            <a:endParaRPr b="0" i="0" sz="1600" u="none" cap="none" strike="noStrik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64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002"/>
              </a:buClr>
              <a:buSzPts val="1600"/>
              <a:buFont typeface="Barlow"/>
              <a:buChar char="●"/>
            </a:pPr>
            <a:r>
              <a:rPr b="0" i="0" lang="en-US" sz="1600" u="none" cap="none" strike="noStrike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Segurança</a:t>
            </a:r>
            <a:endParaRPr b="0" i="0" sz="1600" u="none" cap="none" strike="noStrik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64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002"/>
              </a:buClr>
              <a:buSzPts val="1600"/>
              <a:buFont typeface="Barlow"/>
              <a:buChar char="●"/>
            </a:pPr>
            <a:r>
              <a:rPr b="0" i="0" lang="en-US" sz="1600" u="none" cap="none" strike="noStrike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Onipresença</a:t>
            </a:r>
            <a:endParaRPr b="0" i="0" sz="1600" u="none" cap="none" strike="noStrik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64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002"/>
              </a:buClr>
              <a:buSzPts val="1600"/>
              <a:buFont typeface="Barlow"/>
              <a:buChar char="●"/>
            </a:pPr>
            <a:r>
              <a:rPr b="0" i="0" lang="en-US" sz="16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Orientação à Objetos</a:t>
            </a:r>
            <a:endParaRPr b="0" i="0" sz="16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64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002"/>
              </a:buClr>
              <a:buSzPts val="1600"/>
              <a:buFont typeface="Barlow"/>
              <a:buChar char="●"/>
            </a:pPr>
            <a:r>
              <a:rPr b="0" i="0" lang="en-US" sz="16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Muitas bibliotecas e grande comunidade</a:t>
            </a:r>
            <a:endParaRPr b="0" i="0" sz="1600" u="none" cap="none" strike="noStrik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60" name="Google Shape;360;gec7f0c24f3_0_197"/>
          <p:cNvGrpSpPr/>
          <p:nvPr/>
        </p:nvGrpSpPr>
        <p:grpSpPr>
          <a:xfrm>
            <a:off x="668919" y="412992"/>
            <a:ext cx="5860653" cy="436389"/>
            <a:chOff x="444550" y="233550"/>
            <a:chExt cx="4395600" cy="327300"/>
          </a:xfrm>
        </p:grpSpPr>
        <p:sp>
          <p:nvSpPr>
            <p:cNvPr id="361" name="Google Shape;361;gec7f0c24f3_0_197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1 </a:t>
              </a:r>
              <a:r>
                <a:rPr b="1" i="0" lang="en-US" sz="1100" u="none" cap="none" strike="noStrike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FASE 2</a:t>
              </a:r>
              <a:r>
                <a:rPr b="1" i="0" lang="en-US" sz="1100" u="none" cap="none" strike="noStrike">
                  <a:solidFill>
                    <a:srgbClr val="FF9D52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i="0" lang="en-US" sz="1100" u="none" cap="none" strike="noStrike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		FASE 3                       FASE 4                     FASE 5</a:t>
              </a:r>
              <a:endParaRPr b="1" i="0" sz="1100" u="none" cap="none" strike="noStrike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62" name="Google Shape;362;gec7f0c24f3_0_197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63" name="Google Shape;363;gec7f0c24f3_0_197"/>
          <p:cNvCxnSpPr/>
          <p:nvPr/>
        </p:nvCxnSpPr>
        <p:spPr>
          <a:xfrm>
            <a:off x="26924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gec7f0c24f3_0_197"/>
          <p:cNvCxnSpPr/>
          <p:nvPr/>
        </p:nvCxnSpPr>
        <p:spPr>
          <a:xfrm>
            <a:off x="37764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5" name="Google Shape;365;gec7f0c24f3_0_197"/>
          <p:cNvGrpSpPr/>
          <p:nvPr/>
        </p:nvGrpSpPr>
        <p:grpSpPr>
          <a:xfrm>
            <a:off x="7891003" y="293757"/>
            <a:ext cx="3939606" cy="436420"/>
            <a:chOff x="5918400" y="372727"/>
            <a:chExt cx="2954779" cy="327323"/>
          </a:xfrm>
        </p:grpSpPr>
        <p:sp>
          <p:nvSpPr>
            <p:cNvPr id="366" name="Google Shape;366;gec7f0c24f3_0_197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5"/>
                    </a:ext>
                  </a:extLst>
                </a:rPr>
                <a:t>Direitos</a:t>
              </a:r>
              <a:r>
                <a:rPr b="0" i="1" lang="en-US" sz="1200" u="none" cap="none" strike="noStrik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b="0" i="1" sz="1200" u="none" cap="none" strike="noStrik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67" name="Google Shape;367;gec7f0c24f3_0_197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368" name="Google Shape;368;gec7f0c24f3_0_197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gec7f0c24f3_0_197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gec7f0c24f3_0_197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gec7f0c24f3_0_197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gec7f0c24f3_0_197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gec7f0c24f3_0_197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gec7f0c24f3_0_197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75" name="Google Shape;375;gec7f0c24f3_0_197"/>
          <p:cNvCxnSpPr/>
          <p:nvPr/>
        </p:nvCxnSpPr>
        <p:spPr>
          <a:xfrm>
            <a:off x="47924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6" name="Google Shape;376;gec7f0c24f3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300" y="1943850"/>
            <a:ext cx="3840700" cy="32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ec7f0c24f3_0_197"/>
          <p:cNvSpPr txBox="1"/>
          <p:nvPr/>
        </p:nvSpPr>
        <p:spPr>
          <a:xfrm>
            <a:off x="8140300" y="5220642"/>
            <a:ext cx="3840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Redmonk’s 2022</a:t>
            </a:r>
            <a:endParaRPr b="0" i="0" sz="10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95057aaad_0_745"/>
          <p:cNvSpPr/>
          <p:nvPr/>
        </p:nvSpPr>
        <p:spPr>
          <a:xfrm>
            <a:off x="0" y="133"/>
            <a:ext cx="12192000" cy="6858000"/>
          </a:xfrm>
          <a:prstGeom prst="rect">
            <a:avLst/>
          </a:prstGeom>
          <a:solidFill>
            <a:srgbClr val="F39C1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g1595057aaad_0_745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384" name="Google Shape;384;g1595057aaad_0_745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6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85" name="Google Shape;385;g1595057aaad_0_745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386" name="Google Shape;386;g1595057aaad_0_745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7" name="Google Shape;387;g1595057aaad_0_745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8" name="Google Shape;388;g1595057aaad_0_745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9" name="Google Shape;389;g1595057aaad_0_745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0" name="Google Shape;390;g1595057aaad_0_745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1" name="Google Shape;391;g1595057aaad_0_745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2" name="Google Shape;392;g1595057aaad_0_745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93" name="Google Shape;393;g1595057aaad_0_745"/>
          <p:cNvSpPr txBox="1"/>
          <p:nvPr/>
        </p:nvSpPr>
        <p:spPr>
          <a:xfrm>
            <a:off x="3318900" y="4282675"/>
            <a:ext cx="5554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 Máquina Virtual Java deixa ser possível que o Java seja executado em diferentes Sistemas Operacionais </a:t>
            </a:r>
            <a:endParaRPr sz="1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94" name="Google Shape;394;g1595057aaad_0_745"/>
          <p:cNvSpPr txBox="1"/>
          <p:nvPr/>
        </p:nvSpPr>
        <p:spPr>
          <a:xfrm>
            <a:off x="2542950" y="3629875"/>
            <a:ext cx="7106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JAVA Virtual Machine</a:t>
            </a:r>
            <a:endParaRPr b="1" sz="4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95" name="Google Shape;395;g1595057aaad_0_745"/>
          <p:cNvGrpSpPr/>
          <p:nvPr/>
        </p:nvGrpSpPr>
        <p:grpSpPr>
          <a:xfrm>
            <a:off x="5499323" y="2075699"/>
            <a:ext cx="1189042" cy="1189169"/>
            <a:chOff x="-65145700" y="3727425"/>
            <a:chExt cx="317425" cy="317425"/>
          </a:xfrm>
        </p:grpSpPr>
        <p:sp>
          <p:nvSpPr>
            <p:cNvPr id="396" name="Google Shape;396;g1595057aaad_0_745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g1595057aaad_0_745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95057aaad_0_666"/>
          <p:cNvSpPr/>
          <p:nvPr/>
        </p:nvSpPr>
        <p:spPr>
          <a:xfrm>
            <a:off x="1998278" y="315433"/>
            <a:ext cx="570300" cy="570300"/>
          </a:xfrm>
          <a:prstGeom prst="ellipse">
            <a:avLst/>
          </a:prstGeom>
          <a:solidFill>
            <a:srgbClr val="F39C1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g1595057aaad_0_666"/>
          <p:cNvGrpSpPr/>
          <p:nvPr/>
        </p:nvGrpSpPr>
        <p:grpSpPr>
          <a:xfrm>
            <a:off x="592719" y="412992"/>
            <a:ext cx="5860653" cy="436389"/>
            <a:chOff x="444550" y="233550"/>
            <a:chExt cx="4395600" cy="327300"/>
          </a:xfrm>
        </p:grpSpPr>
        <p:sp>
          <p:nvSpPr>
            <p:cNvPr id="404" name="Google Shape;404;g1595057aaad_0_666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FASE 1</a:t>
              </a:r>
              <a:r>
                <a:rPr b="1" lang="en-US" sz="1100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</a:t>
              </a:r>
              <a:r>
                <a:rPr b="1"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2 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		FASE 3                       FASE 4                     FASE 5</a:t>
              </a:r>
              <a:endParaRPr b="1" sz="1100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05" name="Google Shape;405;g1595057aaad_0_666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6" name="Google Shape;406;g1595057aaad_0_666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F39C1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6121"/>
              </a:solidFill>
            </a:endParaRPr>
          </a:p>
        </p:txBody>
      </p:sp>
      <p:sp>
        <p:nvSpPr>
          <p:cNvPr id="407" name="Google Shape;407;g1595057aaad_0_666"/>
          <p:cNvSpPr txBox="1"/>
          <p:nvPr/>
        </p:nvSpPr>
        <p:spPr>
          <a:xfrm>
            <a:off x="2408200" y="3087867"/>
            <a:ext cx="6359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 É um programa que carrega e executa os aplicativos Java, convertendo os bytecodes em código executável de máquina. Ela gerencia os aplicativos enquanto são executados.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A JVM torna possível executar em qualquer programas feito em JAVA em qualquer plataforma de hardware e software que possua uma versão da JVM.</a:t>
            </a:r>
            <a:endParaRPr sz="16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6400" lvl="0" marL="609600" rtl="0" algn="l">
              <a:spcBef>
                <a:spcPts val="1500"/>
              </a:spcBef>
              <a:spcAft>
                <a:spcPts val="0"/>
              </a:spcAft>
              <a:buClr>
                <a:srgbClr val="F39C10"/>
              </a:buClr>
              <a:buSzPts val="1600"/>
              <a:buFont typeface="Barlow"/>
              <a:buChar char="●"/>
            </a:pP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JRE - Java Runtime Environment </a:t>
            </a:r>
            <a:endParaRPr sz="16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9C10"/>
              </a:buClr>
              <a:buSzPts val="1600"/>
              <a:buFont typeface="Barlow"/>
              <a:buChar char="●"/>
            </a:pPr>
            <a:r>
              <a:rPr lang="en-US" sz="160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JDK - Java Development Kits</a:t>
            </a:r>
            <a:endParaRPr sz="160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8" name="Google Shape;408;g1595057aaad_0_666"/>
          <p:cNvSpPr txBox="1"/>
          <p:nvPr/>
        </p:nvSpPr>
        <p:spPr>
          <a:xfrm>
            <a:off x="2408200" y="1477467"/>
            <a:ext cx="45381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F39C1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JVM</a:t>
            </a:r>
            <a:endParaRPr sz="1500">
              <a:solidFill>
                <a:srgbClr val="F39C10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cxnSp>
        <p:nvCxnSpPr>
          <p:cNvPr id="409" name="Google Shape;409;g1595057aaad_0_666"/>
          <p:cNvCxnSpPr/>
          <p:nvPr/>
        </p:nvCxnSpPr>
        <p:spPr>
          <a:xfrm>
            <a:off x="26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g1595057aaad_0_666"/>
          <p:cNvCxnSpPr/>
          <p:nvPr/>
        </p:nvCxnSpPr>
        <p:spPr>
          <a:xfrm>
            <a:off x="3700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1" name="Google Shape;411;g1595057aaad_0_666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412" name="Google Shape;412;g1595057aaad_0_666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7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413" name="Google Shape;413;g1595057aaad_0_666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414" name="Google Shape;414;g1595057aaad_0_666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g1595057aaad_0_666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416" name="Google Shape;416;g1595057aaad_0_666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g1595057aaad_0_666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g1595057aaad_0_666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g1595057aaad_0_666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g1595057aaad_0_666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21" name="Google Shape;421;g1595057aaad_0_666"/>
          <p:cNvCxnSpPr/>
          <p:nvPr/>
        </p:nvCxnSpPr>
        <p:spPr>
          <a:xfrm>
            <a:off x="47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95057aaad_0_1018"/>
          <p:cNvSpPr/>
          <p:nvPr/>
        </p:nvSpPr>
        <p:spPr>
          <a:xfrm>
            <a:off x="0" y="133"/>
            <a:ext cx="12192000" cy="68580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g1595057aaad_0_1018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428" name="Google Shape;428;g1595057aaad_0_1018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8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429" name="Google Shape;429;g1595057aaad_0_1018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430" name="Google Shape;430;g1595057aaad_0_1018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1" name="Google Shape;431;g1595057aaad_0_1018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2" name="Google Shape;432;g1595057aaad_0_1018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3" name="Google Shape;433;g1595057aaad_0_1018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4" name="Google Shape;434;g1595057aaad_0_1018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5" name="Google Shape;435;g1595057aaad_0_1018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6" name="Google Shape;436;g1595057aaad_0_1018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37" name="Google Shape;437;g1595057aaad_0_1018"/>
          <p:cNvSpPr txBox="1"/>
          <p:nvPr/>
        </p:nvSpPr>
        <p:spPr>
          <a:xfrm>
            <a:off x="4152300" y="4364000"/>
            <a:ext cx="38874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Vamos configurar nosso ambiente de desenvolvimento Java</a:t>
            </a:r>
            <a:endParaRPr sz="17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38" name="Google Shape;438;g1595057aaad_0_1018"/>
          <p:cNvSpPr txBox="1"/>
          <p:nvPr/>
        </p:nvSpPr>
        <p:spPr>
          <a:xfrm>
            <a:off x="1474200" y="3711200"/>
            <a:ext cx="92436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Ambiente de desenvolvimento</a:t>
            </a:r>
            <a:endParaRPr b="1" sz="4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39" name="Google Shape;439;g1595057aaad_0_1018"/>
          <p:cNvGrpSpPr/>
          <p:nvPr/>
        </p:nvGrpSpPr>
        <p:grpSpPr>
          <a:xfrm>
            <a:off x="5757313" y="2417177"/>
            <a:ext cx="679890" cy="940064"/>
            <a:chOff x="-38142072" y="3186266"/>
            <a:chExt cx="228450" cy="315850"/>
          </a:xfrm>
        </p:grpSpPr>
        <p:sp>
          <p:nvSpPr>
            <p:cNvPr id="440" name="Google Shape;440;g1595057aaad_0_1018"/>
            <p:cNvSpPr/>
            <p:nvPr/>
          </p:nvSpPr>
          <p:spPr>
            <a:xfrm>
              <a:off x="-38142072" y="3186266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g1595057aaad_0_1018"/>
            <p:cNvSpPr/>
            <p:nvPr/>
          </p:nvSpPr>
          <p:spPr>
            <a:xfrm>
              <a:off x="-38079847" y="3434366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95057aaad_0_113"/>
          <p:cNvSpPr/>
          <p:nvPr/>
        </p:nvSpPr>
        <p:spPr>
          <a:xfrm>
            <a:off x="4928600" y="0"/>
            <a:ext cx="73377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595057aaad_0_113"/>
          <p:cNvSpPr txBox="1"/>
          <p:nvPr/>
        </p:nvSpPr>
        <p:spPr>
          <a:xfrm>
            <a:off x="5681100" y="1807933"/>
            <a:ext cx="58284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BEM-VINDOS!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" name="Google Shape;167;g1595057aaad_0_113"/>
          <p:cNvSpPr txBox="1"/>
          <p:nvPr/>
        </p:nvSpPr>
        <p:spPr>
          <a:xfrm>
            <a:off x="5723900" y="2707800"/>
            <a:ext cx="5512500" cy="24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90958"/>
                </a:solidFill>
                <a:latin typeface="Barlow Medium"/>
                <a:ea typeface="Barlow Medium"/>
                <a:cs typeface="Barlow Medium"/>
                <a:sym typeface="Barlow Medium"/>
              </a:rPr>
              <a:t>Depois de mais de duas semanas intensas aprendendo sobre </a:t>
            </a:r>
            <a:r>
              <a:rPr b="1" lang="en-US" sz="1600">
                <a:solidFill>
                  <a:srgbClr val="090958"/>
                </a:solidFill>
                <a:latin typeface="Barlow"/>
                <a:ea typeface="Barlow"/>
                <a:cs typeface="Barlow"/>
                <a:sym typeface="Barlow"/>
              </a:rPr>
              <a:t>Python</a:t>
            </a:r>
            <a:r>
              <a:rPr lang="en-US" sz="1600">
                <a:solidFill>
                  <a:srgbClr val="090958"/>
                </a:solidFill>
                <a:latin typeface="Barlow Medium"/>
                <a:ea typeface="Barlow Medium"/>
                <a:cs typeface="Barlow Medium"/>
                <a:sym typeface="Barlow Medium"/>
              </a:rPr>
              <a:t>, seguimos para mais uma etapa do NExT.</a:t>
            </a:r>
            <a:endParaRPr sz="1600">
              <a:solidFill>
                <a:srgbClr val="090958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90958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90958"/>
                </a:solidFill>
                <a:latin typeface="Barlow Medium"/>
                <a:ea typeface="Barlow Medium"/>
                <a:cs typeface="Barlow Medium"/>
                <a:sym typeface="Barlow Medium"/>
              </a:rPr>
              <a:t>Agora o foco é em aproximar vocês da experiência de programação com paradigma de </a:t>
            </a:r>
            <a:r>
              <a:rPr b="1" lang="en-US" sz="1600">
                <a:solidFill>
                  <a:srgbClr val="090958"/>
                </a:solidFill>
                <a:latin typeface="Barlow"/>
                <a:ea typeface="Barlow"/>
                <a:cs typeface="Barlow"/>
                <a:sym typeface="Barlow"/>
              </a:rPr>
              <a:t>Orientação a Objeto</a:t>
            </a:r>
            <a:r>
              <a:rPr lang="en-US" sz="1600">
                <a:solidFill>
                  <a:srgbClr val="090958"/>
                </a:solidFill>
                <a:latin typeface="Barlow Medium"/>
                <a:ea typeface="Barlow Medium"/>
                <a:cs typeface="Barlow Medium"/>
                <a:sym typeface="Barlow Medium"/>
              </a:rPr>
              <a:t>, com tecnologias e ferramentas mais usadas no mercado.</a:t>
            </a:r>
            <a:endParaRPr sz="1900">
              <a:solidFill>
                <a:srgbClr val="090958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168" name="Google Shape;168;g1595057aaad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9633" y="479483"/>
            <a:ext cx="608533" cy="2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595057aaad_0_113"/>
          <p:cNvPicPr preferRelativeResize="0"/>
          <p:nvPr/>
        </p:nvPicPr>
        <p:blipFill rotWithShape="1">
          <a:blip r:embed="rId4">
            <a:alphaModFix/>
          </a:blip>
          <a:srcRect b="0" l="22898" r="37735" t="17796"/>
          <a:stretch/>
        </p:blipFill>
        <p:spPr>
          <a:xfrm>
            <a:off x="0" y="0"/>
            <a:ext cx="49286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595057aaad_0_113"/>
          <p:cNvSpPr txBox="1"/>
          <p:nvPr/>
        </p:nvSpPr>
        <p:spPr>
          <a:xfrm>
            <a:off x="-79600" y="391933"/>
            <a:ext cx="2576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CB4F16"/>
                </a:solidFill>
                <a:latin typeface="DM Sans"/>
                <a:ea typeface="DM Sans"/>
                <a:cs typeface="DM Sans"/>
                <a:sym typeface="DM Sans"/>
              </a:rPr>
              <a:t>&gt; &gt; &gt;</a:t>
            </a:r>
            <a:r>
              <a:rPr b="1" lang="en-US" sz="4400">
                <a:solidFill>
                  <a:srgbClr val="CB4F1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4400">
              <a:solidFill>
                <a:srgbClr val="CB4F1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595057aaad_0_1087"/>
          <p:cNvSpPr/>
          <p:nvPr/>
        </p:nvSpPr>
        <p:spPr>
          <a:xfrm>
            <a:off x="2919076" y="315433"/>
            <a:ext cx="570300" cy="570300"/>
          </a:xfrm>
          <a:prstGeom prst="ellipse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g1595057aaad_0_1087"/>
          <p:cNvGrpSpPr/>
          <p:nvPr/>
        </p:nvGrpSpPr>
        <p:grpSpPr>
          <a:xfrm>
            <a:off x="592719" y="412992"/>
            <a:ext cx="5860653" cy="436389"/>
            <a:chOff x="444550" y="233550"/>
            <a:chExt cx="4395600" cy="327300"/>
          </a:xfrm>
        </p:grpSpPr>
        <p:sp>
          <p:nvSpPr>
            <p:cNvPr id="448" name="Google Shape;448;g1595057aaad_0_1087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FASE 1</a:t>
              </a:r>
              <a:r>
                <a:rPr b="1" lang="en-US" sz="1100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FASE 2 		</a:t>
              </a:r>
              <a:r>
                <a:rPr b="1"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3  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             FASE 4                     FASE 5</a:t>
              </a:r>
              <a:endParaRPr b="1" sz="1100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49" name="Google Shape;449;g1595057aaad_0_1087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0" name="Google Shape;450;g1595057aaad_0_1087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6121"/>
              </a:solidFill>
            </a:endParaRPr>
          </a:p>
        </p:txBody>
      </p:sp>
      <p:sp>
        <p:nvSpPr>
          <p:cNvPr id="451" name="Google Shape;451;g1595057aaad_0_1087"/>
          <p:cNvSpPr txBox="1"/>
          <p:nvPr/>
        </p:nvSpPr>
        <p:spPr>
          <a:xfrm>
            <a:off x="2408200" y="3087867"/>
            <a:ext cx="6359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Para programar em </a:t>
            </a:r>
            <a:r>
              <a:rPr b="1" lang="en-US" sz="1600">
                <a:solidFill>
                  <a:srgbClr val="C50E65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Java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você precisa do </a:t>
            </a:r>
            <a:r>
              <a:rPr b="1" lang="en-US" sz="1600">
                <a:solidFill>
                  <a:srgbClr val="C50E65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Java Development Kit (JDK)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que significa Kit de Desenvolvimento Java, e é um conjunto de utilitários que permitem criar sistemas de software para a plataforma Java. É composto por um compilador e diversas bibliotecas.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3"/>
              </a:rPr>
              <a:t>http://www.oracle.com/technetwork/java/javase/downloads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2" name="Google Shape;452;g1595057aaad_0_1087"/>
          <p:cNvSpPr txBox="1"/>
          <p:nvPr/>
        </p:nvSpPr>
        <p:spPr>
          <a:xfrm>
            <a:off x="2408200" y="1477475"/>
            <a:ext cx="85458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50E6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Java Development Kit (JDK)</a:t>
            </a:r>
            <a:endParaRPr sz="1500">
              <a:solidFill>
                <a:srgbClr val="C50E65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cxnSp>
        <p:nvCxnSpPr>
          <p:cNvPr id="453" name="Google Shape;453;g1595057aaad_0_1087"/>
          <p:cNvCxnSpPr/>
          <p:nvPr/>
        </p:nvCxnSpPr>
        <p:spPr>
          <a:xfrm>
            <a:off x="26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g1595057aaad_0_1087"/>
          <p:cNvCxnSpPr/>
          <p:nvPr/>
        </p:nvCxnSpPr>
        <p:spPr>
          <a:xfrm>
            <a:off x="3700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5" name="Google Shape;455;g1595057aaad_0_1087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456" name="Google Shape;456;g1595057aaad_0_1087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9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457" name="Google Shape;457;g1595057aaad_0_1087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458" name="Google Shape;458;g1595057aaad_0_1087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g1595057aaad_0_1087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460" name="Google Shape;460;g1595057aaad_0_1087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g1595057aaad_0_1087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g1595057aaad_0_1087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g1595057aaad_0_1087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g1595057aaad_0_1087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65" name="Google Shape;465;g1595057aaad_0_1087"/>
          <p:cNvCxnSpPr/>
          <p:nvPr/>
        </p:nvCxnSpPr>
        <p:spPr>
          <a:xfrm>
            <a:off x="47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6" name="Google Shape;466;g1595057aaad_0_10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5352" y="1869350"/>
            <a:ext cx="3119300" cy="3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95057aaad_0_1167"/>
          <p:cNvSpPr/>
          <p:nvPr/>
        </p:nvSpPr>
        <p:spPr>
          <a:xfrm>
            <a:off x="2919076" y="315433"/>
            <a:ext cx="570300" cy="570300"/>
          </a:xfrm>
          <a:prstGeom prst="ellipse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g1595057aaad_0_1167"/>
          <p:cNvGrpSpPr/>
          <p:nvPr/>
        </p:nvGrpSpPr>
        <p:grpSpPr>
          <a:xfrm>
            <a:off x="592719" y="412992"/>
            <a:ext cx="5860653" cy="436389"/>
            <a:chOff x="444550" y="233550"/>
            <a:chExt cx="4395600" cy="327300"/>
          </a:xfrm>
        </p:grpSpPr>
        <p:sp>
          <p:nvSpPr>
            <p:cNvPr id="473" name="Google Shape;473;g1595057aaad_0_1167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FASE 1</a:t>
              </a:r>
              <a:r>
                <a:rPr b="1" lang="en-US" sz="1100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FASE 2 		</a:t>
              </a:r>
              <a:r>
                <a:rPr b="1"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3  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             FASE 4                     FASE 5</a:t>
              </a:r>
              <a:endParaRPr b="1" sz="1100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74" name="Google Shape;474;g1595057aaad_0_1167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5" name="Google Shape;475;g1595057aaad_0_1167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6121"/>
              </a:solidFill>
            </a:endParaRPr>
          </a:p>
        </p:txBody>
      </p:sp>
      <p:sp>
        <p:nvSpPr>
          <p:cNvPr id="476" name="Google Shape;476;g1595057aaad_0_1167"/>
          <p:cNvSpPr txBox="1"/>
          <p:nvPr/>
        </p:nvSpPr>
        <p:spPr>
          <a:xfrm>
            <a:off x="2408200" y="3087867"/>
            <a:ext cx="6359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O </a:t>
            </a:r>
            <a:r>
              <a:rPr b="1" lang="en-US" sz="1600">
                <a:solidFill>
                  <a:srgbClr val="C50E65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Coding Pack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pode ser usado como uma instalação limpa ou para atualizar ou reparar um ambiente de desenvolvimento existente.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3"/>
              </a:rPr>
              <a:t>https://code.visualstudio.com/docs/java/java-tutorial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7" name="Google Shape;477;g1595057aaad_0_1167"/>
          <p:cNvSpPr txBox="1"/>
          <p:nvPr/>
        </p:nvSpPr>
        <p:spPr>
          <a:xfrm>
            <a:off x="2408200" y="1477475"/>
            <a:ext cx="61686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50E6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Coding Pack for Java</a:t>
            </a:r>
            <a:endParaRPr sz="1500">
              <a:solidFill>
                <a:srgbClr val="C50E65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cxnSp>
        <p:nvCxnSpPr>
          <p:cNvPr id="478" name="Google Shape;478;g1595057aaad_0_1167"/>
          <p:cNvCxnSpPr/>
          <p:nvPr/>
        </p:nvCxnSpPr>
        <p:spPr>
          <a:xfrm>
            <a:off x="26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g1595057aaad_0_1167"/>
          <p:cNvCxnSpPr/>
          <p:nvPr/>
        </p:nvCxnSpPr>
        <p:spPr>
          <a:xfrm>
            <a:off x="3700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0" name="Google Shape;480;g1595057aaad_0_1167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481" name="Google Shape;481;g1595057aaad_0_1167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10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482" name="Google Shape;482;g1595057aaad_0_1167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483" name="Google Shape;483;g1595057aaad_0_1167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g1595057aaad_0_1167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485" name="Google Shape;485;g1595057aaad_0_1167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g1595057aaad_0_1167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g1595057aaad_0_1167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g1595057aaad_0_1167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g1595057aaad_0_1167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90" name="Google Shape;490;g1595057aaad_0_1167"/>
          <p:cNvCxnSpPr/>
          <p:nvPr/>
        </p:nvCxnSpPr>
        <p:spPr>
          <a:xfrm>
            <a:off x="47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1" name="Google Shape;491;g1595057aaad_0_1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2148" y="1951650"/>
            <a:ext cx="2954700" cy="29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95057aaad_0_1265"/>
          <p:cNvSpPr/>
          <p:nvPr/>
        </p:nvSpPr>
        <p:spPr>
          <a:xfrm>
            <a:off x="2919076" y="315433"/>
            <a:ext cx="570300" cy="570300"/>
          </a:xfrm>
          <a:prstGeom prst="ellipse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g1595057aaad_0_1265"/>
          <p:cNvGrpSpPr/>
          <p:nvPr/>
        </p:nvGrpSpPr>
        <p:grpSpPr>
          <a:xfrm>
            <a:off x="592719" y="412992"/>
            <a:ext cx="5860653" cy="436389"/>
            <a:chOff x="444550" y="233550"/>
            <a:chExt cx="4395600" cy="327300"/>
          </a:xfrm>
        </p:grpSpPr>
        <p:sp>
          <p:nvSpPr>
            <p:cNvPr id="498" name="Google Shape;498;g1595057aaad_0_1265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FASE 1</a:t>
              </a:r>
              <a:r>
                <a:rPr b="1" lang="en-US" sz="1100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FASE 2 		</a:t>
              </a:r>
              <a:r>
                <a:rPr b="1"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3  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             FASE 4                     FASE 5</a:t>
              </a:r>
              <a:endParaRPr b="1" sz="1100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99" name="Google Shape;499;g1595057aaad_0_1265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0" name="Google Shape;500;g1595057aaad_0_1265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6121"/>
              </a:solidFill>
            </a:endParaRPr>
          </a:p>
        </p:txBody>
      </p:sp>
      <p:sp>
        <p:nvSpPr>
          <p:cNvPr id="501" name="Google Shape;501;g1595057aaad_0_1265"/>
          <p:cNvSpPr txBox="1"/>
          <p:nvPr/>
        </p:nvSpPr>
        <p:spPr>
          <a:xfrm>
            <a:off x="2408200" y="3087867"/>
            <a:ext cx="6359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O </a:t>
            </a:r>
            <a:r>
              <a:rPr b="1" lang="en-US" sz="1600">
                <a:solidFill>
                  <a:srgbClr val="C50E65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Visual Studio Code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é um editor de código-fonte desenvolvido pela Microsoft para Windows, Linux e macOS. Ele inclui suporte para depuração, controle de versionamento Git incorporado, realce de sintaxe, complementação inteligente de código, snippets e refatoração de código e muito mais.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3"/>
              </a:rPr>
              <a:t>https://code.visualstudio.com/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2" name="Google Shape;502;g1595057aaad_0_1265"/>
          <p:cNvSpPr txBox="1"/>
          <p:nvPr/>
        </p:nvSpPr>
        <p:spPr>
          <a:xfrm>
            <a:off x="2408200" y="1477475"/>
            <a:ext cx="54828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50E6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Visual Studio Code</a:t>
            </a:r>
            <a:endParaRPr sz="1500">
              <a:solidFill>
                <a:srgbClr val="C50E65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cxnSp>
        <p:nvCxnSpPr>
          <p:cNvPr id="503" name="Google Shape;503;g1595057aaad_0_1265"/>
          <p:cNvCxnSpPr/>
          <p:nvPr/>
        </p:nvCxnSpPr>
        <p:spPr>
          <a:xfrm>
            <a:off x="26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g1595057aaad_0_1265"/>
          <p:cNvCxnSpPr/>
          <p:nvPr/>
        </p:nvCxnSpPr>
        <p:spPr>
          <a:xfrm>
            <a:off x="3700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5" name="Google Shape;505;g1595057aaad_0_1265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506" name="Google Shape;506;g1595057aaad_0_1265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11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507" name="Google Shape;507;g1595057aaad_0_1265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508" name="Google Shape;508;g1595057aaad_0_1265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g1595057aaad_0_1265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510" name="Google Shape;510;g1595057aaad_0_1265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g1595057aaad_0_1265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g1595057aaad_0_1265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g1595057aaad_0_1265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g1595057aaad_0_1265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15" name="Google Shape;515;g1595057aaad_0_1265"/>
          <p:cNvCxnSpPr/>
          <p:nvPr/>
        </p:nvCxnSpPr>
        <p:spPr>
          <a:xfrm>
            <a:off x="47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6" name="Google Shape;516;g1595057aaad_0_1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2850" y="2079350"/>
            <a:ext cx="2699300" cy="26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95057aaad_0_1295"/>
          <p:cNvSpPr/>
          <p:nvPr/>
        </p:nvSpPr>
        <p:spPr>
          <a:xfrm>
            <a:off x="2919076" y="315433"/>
            <a:ext cx="570300" cy="570300"/>
          </a:xfrm>
          <a:prstGeom prst="ellipse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g1595057aaad_0_1295"/>
          <p:cNvGrpSpPr/>
          <p:nvPr/>
        </p:nvGrpSpPr>
        <p:grpSpPr>
          <a:xfrm>
            <a:off x="592719" y="412992"/>
            <a:ext cx="5860653" cy="436389"/>
            <a:chOff x="444550" y="233550"/>
            <a:chExt cx="4395600" cy="327300"/>
          </a:xfrm>
        </p:grpSpPr>
        <p:sp>
          <p:nvSpPr>
            <p:cNvPr id="523" name="Google Shape;523;g1595057aaad_0_1295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FASE 1</a:t>
              </a:r>
              <a:r>
                <a:rPr b="1" lang="en-US" sz="1100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FASE 2 		</a:t>
              </a:r>
              <a:r>
                <a:rPr b="1"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3  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             FASE 4                     FASE 5</a:t>
              </a:r>
              <a:endParaRPr b="1" sz="1100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524" name="Google Shape;524;g1595057aaad_0_1295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5" name="Google Shape;525;g1595057aaad_0_1295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6121"/>
              </a:solidFill>
            </a:endParaRPr>
          </a:p>
        </p:txBody>
      </p:sp>
      <p:sp>
        <p:nvSpPr>
          <p:cNvPr id="526" name="Google Shape;526;g1595057aaad_0_1295"/>
          <p:cNvSpPr txBox="1"/>
          <p:nvPr/>
        </p:nvSpPr>
        <p:spPr>
          <a:xfrm>
            <a:off x="2408200" y="3087875"/>
            <a:ext cx="57672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50E65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Replit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, anteriormente Repl.it, é uma start-up sediada em São Francisco e um IDE online. </a:t>
            </a:r>
            <a:r>
              <a:rPr b="1" lang="en-US" sz="1600">
                <a:solidFill>
                  <a:srgbClr val="C50E65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Replit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sendo SaaS permite que os usuários criem projetos online e escrevam código em muitos idiomas suportados.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3"/>
              </a:rPr>
              <a:t>https://replit.com/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7" name="Google Shape;527;g1595057aaad_0_1295"/>
          <p:cNvSpPr txBox="1"/>
          <p:nvPr/>
        </p:nvSpPr>
        <p:spPr>
          <a:xfrm>
            <a:off x="2408200" y="1477475"/>
            <a:ext cx="54828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50E6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Replit</a:t>
            </a:r>
            <a:endParaRPr sz="1500">
              <a:solidFill>
                <a:srgbClr val="C50E65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cxnSp>
        <p:nvCxnSpPr>
          <p:cNvPr id="528" name="Google Shape;528;g1595057aaad_0_1295"/>
          <p:cNvCxnSpPr/>
          <p:nvPr/>
        </p:nvCxnSpPr>
        <p:spPr>
          <a:xfrm>
            <a:off x="26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g1595057aaad_0_1295"/>
          <p:cNvCxnSpPr/>
          <p:nvPr/>
        </p:nvCxnSpPr>
        <p:spPr>
          <a:xfrm>
            <a:off x="3700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0" name="Google Shape;530;g1595057aaad_0_1295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531" name="Google Shape;531;g1595057aaad_0_1295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12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532" name="Google Shape;532;g1595057aaad_0_1295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533" name="Google Shape;533;g1595057aaad_0_1295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g1595057aaad_0_1295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535" name="Google Shape;535;g1595057aaad_0_1295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g1595057aaad_0_1295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g1595057aaad_0_1295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g1595057aaad_0_1295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g1595057aaad_0_1295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40" name="Google Shape;540;g1595057aaad_0_1295"/>
          <p:cNvCxnSpPr/>
          <p:nvPr/>
        </p:nvCxnSpPr>
        <p:spPr>
          <a:xfrm>
            <a:off x="47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1" name="Google Shape;541;g1595057aaad_0_1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6300" y="2776538"/>
            <a:ext cx="342900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595057aaad_0_1208"/>
          <p:cNvSpPr/>
          <p:nvPr/>
        </p:nvSpPr>
        <p:spPr>
          <a:xfrm>
            <a:off x="2919076" y="315433"/>
            <a:ext cx="570300" cy="570300"/>
          </a:xfrm>
          <a:prstGeom prst="ellipse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g1595057aaad_0_1208"/>
          <p:cNvGrpSpPr/>
          <p:nvPr/>
        </p:nvGrpSpPr>
        <p:grpSpPr>
          <a:xfrm>
            <a:off x="592719" y="412992"/>
            <a:ext cx="5860653" cy="436389"/>
            <a:chOff x="444550" y="233550"/>
            <a:chExt cx="4395600" cy="327300"/>
          </a:xfrm>
        </p:grpSpPr>
        <p:sp>
          <p:nvSpPr>
            <p:cNvPr id="548" name="Google Shape;548;g1595057aaad_0_1208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FASE 1</a:t>
              </a:r>
              <a:r>
                <a:rPr b="1" lang="en-US" sz="1100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FASE 2 		</a:t>
              </a:r>
              <a:r>
                <a:rPr b="1"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3  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             FASE 4                     FASE 5</a:t>
              </a:r>
              <a:endParaRPr b="1" sz="1100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549" name="Google Shape;549;g1595057aaad_0_1208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0" name="Google Shape;550;g1595057aaad_0_1208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6121"/>
              </a:solidFill>
            </a:endParaRPr>
          </a:p>
        </p:txBody>
      </p:sp>
      <p:sp>
        <p:nvSpPr>
          <p:cNvPr id="551" name="Google Shape;551;g1595057aaad_0_1208"/>
          <p:cNvSpPr txBox="1"/>
          <p:nvPr/>
        </p:nvSpPr>
        <p:spPr>
          <a:xfrm>
            <a:off x="2408200" y="3087867"/>
            <a:ext cx="6359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50E65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Eclipse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é uma IDE para desenvolvimento </a:t>
            </a:r>
            <a:r>
              <a:rPr b="1" lang="en-US" sz="1600">
                <a:solidFill>
                  <a:srgbClr val="C50E65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Java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, porém suporta várias outras linguagens a partir de plugins como C/C++, PHP, ColdFusion, Python, Scala e Kotlin. Ele foi feito em Java e segue o modelo open source de desenvolvimento de software.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3"/>
              </a:rPr>
              <a:t>https://www.eclipse.org/downloads/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2" name="Google Shape;552;g1595057aaad_0_1208"/>
          <p:cNvSpPr txBox="1"/>
          <p:nvPr/>
        </p:nvSpPr>
        <p:spPr>
          <a:xfrm>
            <a:off x="2408200" y="1477475"/>
            <a:ext cx="61686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50E6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Eclipse</a:t>
            </a:r>
            <a:endParaRPr sz="1500">
              <a:solidFill>
                <a:srgbClr val="C50E65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cxnSp>
        <p:nvCxnSpPr>
          <p:cNvPr id="553" name="Google Shape;553;g1595057aaad_0_1208"/>
          <p:cNvCxnSpPr/>
          <p:nvPr/>
        </p:nvCxnSpPr>
        <p:spPr>
          <a:xfrm>
            <a:off x="26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g1595057aaad_0_1208"/>
          <p:cNvCxnSpPr/>
          <p:nvPr/>
        </p:nvCxnSpPr>
        <p:spPr>
          <a:xfrm>
            <a:off x="3700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g1595057aaad_0_1208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556" name="Google Shape;556;g1595057aaad_0_1208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13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557" name="Google Shape;557;g1595057aaad_0_1208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558" name="Google Shape;558;g1595057aaad_0_1208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g1595057aaad_0_1208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560" name="Google Shape;560;g1595057aaad_0_1208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g1595057aaad_0_1208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g1595057aaad_0_1208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g1595057aaad_0_1208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g1595057aaad_0_1208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65" name="Google Shape;565;g1595057aaad_0_1208"/>
          <p:cNvCxnSpPr/>
          <p:nvPr/>
        </p:nvCxnSpPr>
        <p:spPr>
          <a:xfrm>
            <a:off x="47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6" name="Google Shape;566;g1595057aaad_0_1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7899" y="2914812"/>
            <a:ext cx="3205652" cy="102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595057aaad_0_1236"/>
          <p:cNvSpPr/>
          <p:nvPr/>
        </p:nvSpPr>
        <p:spPr>
          <a:xfrm>
            <a:off x="2919076" y="315433"/>
            <a:ext cx="570300" cy="570300"/>
          </a:xfrm>
          <a:prstGeom prst="ellipse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g1595057aaad_0_1236"/>
          <p:cNvGrpSpPr/>
          <p:nvPr/>
        </p:nvGrpSpPr>
        <p:grpSpPr>
          <a:xfrm>
            <a:off x="592719" y="412992"/>
            <a:ext cx="5860653" cy="436389"/>
            <a:chOff x="444550" y="233550"/>
            <a:chExt cx="4395600" cy="327300"/>
          </a:xfrm>
        </p:grpSpPr>
        <p:sp>
          <p:nvSpPr>
            <p:cNvPr id="573" name="Google Shape;573;g1595057aaad_0_1236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FASE 1</a:t>
              </a:r>
              <a:r>
                <a:rPr b="1" lang="en-US" sz="1100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FASE 2 		</a:t>
              </a:r>
              <a:r>
                <a:rPr b="1"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3  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             FASE 4                     FASE 5</a:t>
              </a:r>
              <a:endParaRPr b="1" sz="1100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574" name="Google Shape;574;g1595057aaad_0_1236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5" name="Google Shape;575;g1595057aaad_0_1236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6121"/>
              </a:solidFill>
            </a:endParaRPr>
          </a:p>
        </p:txBody>
      </p:sp>
      <p:sp>
        <p:nvSpPr>
          <p:cNvPr id="576" name="Google Shape;576;g1595057aaad_0_1236"/>
          <p:cNvSpPr txBox="1"/>
          <p:nvPr/>
        </p:nvSpPr>
        <p:spPr>
          <a:xfrm>
            <a:off x="2408200" y="3087867"/>
            <a:ext cx="6359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O </a:t>
            </a:r>
            <a:r>
              <a:rPr b="1" lang="en-US" sz="1600">
                <a:solidFill>
                  <a:srgbClr val="C50E65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Spring Tools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é a próxima geração de ferramentas Spring para seu ambiente de desenvolvimento favorito. Em grande parte reconstruído do zero, ele fornece suporte de classe mundial para o desenvolvimento de aplicativos corporativos baseados em Spring.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  <a:hlinkClick r:id="rId3"/>
              </a:rPr>
              <a:t>https://spring.io/tools</a:t>
            </a:r>
            <a:r>
              <a:rPr lang="en-US" sz="1600">
                <a:solidFill>
                  <a:srgbClr val="59595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endParaRPr sz="1600">
              <a:solidFill>
                <a:srgbClr val="595959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7" name="Google Shape;577;g1595057aaad_0_1236"/>
          <p:cNvSpPr txBox="1"/>
          <p:nvPr/>
        </p:nvSpPr>
        <p:spPr>
          <a:xfrm>
            <a:off x="2408200" y="1477475"/>
            <a:ext cx="61686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C50E6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Spring Tools 4</a:t>
            </a:r>
            <a:endParaRPr sz="1500">
              <a:solidFill>
                <a:srgbClr val="C50E65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cxnSp>
        <p:nvCxnSpPr>
          <p:cNvPr id="578" name="Google Shape;578;g1595057aaad_0_1236"/>
          <p:cNvCxnSpPr/>
          <p:nvPr/>
        </p:nvCxnSpPr>
        <p:spPr>
          <a:xfrm>
            <a:off x="26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g1595057aaad_0_1236"/>
          <p:cNvCxnSpPr/>
          <p:nvPr/>
        </p:nvCxnSpPr>
        <p:spPr>
          <a:xfrm>
            <a:off x="3700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0" name="Google Shape;580;g1595057aaad_0_1236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581" name="Google Shape;581;g1595057aaad_0_1236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14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582" name="Google Shape;582;g1595057aaad_0_1236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583" name="Google Shape;583;g1595057aaad_0_1236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g1595057aaad_0_1236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585" name="Google Shape;585;g1595057aaad_0_1236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g1595057aaad_0_1236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g1595057aaad_0_1236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g1595057aaad_0_1236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g1595057aaad_0_1236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90" name="Google Shape;590;g1595057aaad_0_1236"/>
          <p:cNvCxnSpPr/>
          <p:nvPr/>
        </p:nvCxnSpPr>
        <p:spPr>
          <a:xfrm>
            <a:off x="47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1" name="Google Shape;591;g1595057aaad_0_1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275" y="3205163"/>
            <a:ext cx="28575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595057aaad_0_1324"/>
          <p:cNvSpPr/>
          <p:nvPr/>
        </p:nvSpPr>
        <p:spPr>
          <a:xfrm>
            <a:off x="0" y="133"/>
            <a:ext cx="12192000" cy="6858000"/>
          </a:xfrm>
          <a:prstGeom prst="rect">
            <a:avLst/>
          </a:prstGeom>
          <a:solidFill>
            <a:srgbClr val="09095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g1595057aaad_0_1324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598" name="Google Shape;598;g1595057aaad_0_1324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15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599" name="Google Shape;599;g1595057aaad_0_1324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600" name="Google Shape;600;g1595057aaad_0_1324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1" name="Google Shape;601;g1595057aaad_0_1324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2" name="Google Shape;602;g1595057aaad_0_1324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3" name="Google Shape;603;g1595057aaad_0_1324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4" name="Google Shape;604;g1595057aaad_0_1324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5" name="Google Shape;605;g1595057aaad_0_1324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6" name="Google Shape;606;g1595057aaad_0_1324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607" name="Google Shape;607;g1595057aaad_0_1324"/>
          <p:cNvSpPr txBox="1"/>
          <p:nvPr/>
        </p:nvSpPr>
        <p:spPr>
          <a:xfrm>
            <a:off x="4514800" y="4296199"/>
            <a:ext cx="31623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Criando nosso primeiro programa JAVA</a:t>
            </a:r>
            <a:endParaRPr sz="17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08" name="Google Shape;608;g1595057aaad_0_1324"/>
          <p:cNvSpPr txBox="1"/>
          <p:nvPr/>
        </p:nvSpPr>
        <p:spPr>
          <a:xfrm>
            <a:off x="3434000" y="3643400"/>
            <a:ext cx="532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Aplicativo JAVA</a:t>
            </a:r>
            <a:endParaRPr b="1" sz="4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9" name="Google Shape;609;g1595057aaad_0_1324"/>
          <p:cNvSpPr/>
          <p:nvPr/>
        </p:nvSpPr>
        <p:spPr>
          <a:xfrm>
            <a:off x="5718876" y="2633768"/>
            <a:ext cx="754244" cy="754398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595057aaad_0_1391"/>
          <p:cNvSpPr/>
          <p:nvPr/>
        </p:nvSpPr>
        <p:spPr>
          <a:xfrm>
            <a:off x="3982774" y="315433"/>
            <a:ext cx="570300" cy="570300"/>
          </a:xfrm>
          <a:prstGeom prst="ellipse">
            <a:avLst/>
          </a:prstGeom>
          <a:solidFill>
            <a:srgbClr val="09095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5" name="Google Shape;615;g1595057aaad_0_1391"/>
          <p:cNvGrpSpPr/>
          <p:nvPr/>
        </p:nvGrpSpPr>
        <p:grpSpPr>
          <a:xfrm>
            <a:off x="592719" y="412992"/>
            <a:ext cx="5860653" cy="436389"/>
            <a:chOff x="444550" y="233550"/>
            <a:chExt cx="4395600" cy="327300"/>
          </a:xfrm>
        </p:grpSpPr>
        <p:sp>
          <p:nvSpPr>
            <p:cNvPr id="616" name="Google Shape;616;g1595057aaad_0_1391"/>
            <p:cNvSpPr txBox="1"/>
            <p:nvPr/>
          </p:nvSpPr>
          <p:spPr>
            <a:xfrm>
              <a:off x="444550" y="233550"/>
              <a:ext cx="4395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FASE 1</a:t>
              </a:r>
              <a:r>
                <a:rPr b="1" lang="en-US" sz="1100">
                  <a:solidFill>
                    <a:srgbClr val="CCCCCC"/>
                  </a:solidFill>
                  <a:latin typeface="Barlow"/>
                  <a:ea typeface="Barlow"/>
                  <a:cs typeface="Barlow"/>
                  <a:sym typeface="Barlow"/>
                </a:rPr>
                <a:t>		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FASE 2 		FASE 3</a:t>
              </a:r>
              <a:r>
                <a:rPr b="1" lang="en-US" sz="1100">
                  <a:solidFill>
                    <a:srgbClr val="A2A2A2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             </a:t>
              </a:r>
              <a:r>
                <a:rPr b="1" lang="en-US" sz="11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FASE 4 </a:t>
              </a:r>
              <a:r>
                <a:rPr b="1" lang="en-US" sz="1100">
                  <a:solidFill>
                    <a:srgbClr val="C7C7C7"/>
                  </a:solidFill>
                  <a:latin typeface="Barlow"/>
                  <a:ea typeface="Barlow"/>
                  <a:cs typeface="Barlow"/>
                  <a:sym typeface="Barlow"/>
                </a:rPr>
                <a:t>                    FASE 5</a:t>
              </a:r>
              <a:endParaRPr b="1" sz="1100">
                <a:solidFill>
                  <a:srgbClr val="CCCCCC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17" name="Google Shape;617;g1595057aaad_0_1391"/>
            <p:cNvCxnSpPr/>
            <p:nvPr/>
          </p:nvCxnSpPr>
          <p:spPr>
            <a:xfrm>
              <a:off x="1047775" y="397200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8" name="Google Shape;618;g1595057aaad_0_1391"/>
          <p:cNvSpPr/>
          <p:nvPr/>
        </p:nvSpPr>
        <p:spPr>
          <a:xfrm>
            <a:off x="0" y="1292700"/>
            <a:ext cx="1920900" cy="4844700"/>
          </a:xfrm>
          <a:prstGeom prst="rect">
            <a:avLst/>
          </a:prstGeom>
          <a:solidFill>
            <a:srgbClr val="09095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6121"/>
              </a:solidFill>
            </a:endParaRPr>
          </a:p>
        </p:txBody>
      </p:sp>
      <p:sp>
        <p:nvSpPr>
          <p:cNvPr id="619" name="Google Shape;619;g1595057aaad_0_1391"/>
          <p:cNvSpPr txBox="1"/>
          <p:nvPr/>
        </p:nvSpPr>
        <p:spPr>
          <a:xfrm>
            <a:off x="2408200" y="1477475"/>
            <a:ext cx="90741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090958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Exemplo de um Programa JAVA</a:t>
            </a:r>
            <a:endParaRPr sz="1500">
              <a:solidFill>
                <a:srgbClr val="090958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cxnSp>
        <p:nvCxnSpPr>
          <p:cNvPr id="620" name="Google Shape;620;g1595057aaad_0_1391"/>
          <p:cNvCxnSpPr/>
          <p:nvPr/>
        </p:nvCxnSpPr>
        <p:spPr>
          <a:xfrm>
            <a:off x="26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g1595057aaad_0_1391"/>
          <p:cNvCxnSpPr/>
          <p:nvPr/>
        </p:nvCxnSpPr>
        <p:spPr>
          <a:xfrm>
            <a:off x="3700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2" name="Google Shape;622;g1595057aaad_0_1391"/>
          <p:cNvGrpSpPr/>
          <p:nvPr/>
        </p:nvGrpSpPr>
        <p:grpSpPr>
          <a:xfrm>
            <a:off x="7891003" y="293757"/>
            <a:ext cx="3939607" cy="436420"/>
            <a:chOff x="5918400" y="372727"/>
            <a:chExt cx="2954779" cy="327323"/>
          </a:xfrm>
        </p:grpSpPr>
        <p:sp>
          <p:nvSpPr>
            <p:cNvPr id="623" name="Google Shape;623;g1595057aaad_0_1391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2021 | Todos os 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  <a:extLst>
                    <a:ext uri="http://customooxmlschemas.google.com/">
                      <go:slidesCustomData xmlns:go="http://customooxmlschemas.google.com/" textRoundtripDataId="16"/>
                    </a:ext>
                  </a:extLst>
                </a:rPr>
                <a:t>Direitos</a:t>
              </a:r>
              <a:r>
                <a:rPr i="1" lang="en-US" sz="1200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Reservados </a:t>
              </a:r>
              <a:endParaRPr i="1" sz="1200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624" name="Google Shape;624;g1595057aaad_0_1391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625" name="Google Shape;625;g1595057aaad_0_1391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g1595057aaad_0_1391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/>
              </a:p>
            </p:txBody>
          </p:sp>
          <p:sp>
            <p:nvSpPr>
              <p:cNvPr id="627" name="Google Shape;627;g1595057aaad_0_1391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g1595057aaad_0_1391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g1595057aaad_0_1391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g1595057aaad_0_1391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g1595057aaad_0_1391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32" name="Google Shape;632;g1595057aaad_0_1391"/>
          <p:cNvCxnSpPr/>
          <p:nvPr/>
        </p:nvCxnSpPr>
        <p:spPr>
          <a:xfrm>
            <a:off x="4716233" y="631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3" name="Google Shape;633;g1595057aaad_0_1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350" y="1985849"/>
            <a:ext cx="8576501" cy="42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g1595057aaad_0_1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900" y="-31917"/>
            <a:ext cx="12301800" cy="692183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1595057aaad_0_1462"/>
          <p:cNvSpPr/>
          <p:nvPr/>
        </p:nvSpPr>
        <p:spPr>
          <a:xfrm>
            <a:off x="0" y="0"/>
            <a:ext cx="5229900" cy="6858000"/>
          </a:xfrm>
          <a:prstGeom prst="rect">
            <a:avLst/>
          </a:prstGeom>
          <a:solidFill>
            <a:srgbClr val="02024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595057aaad_0_1462"/>
          <p:cNvSpPr txBox="1"/>
          <p:nvPr/>
        </p:nvSpPr>
        <p:spPr>
          <a:xfrm>
            <a:off x="475933" y="3493000"/>
            <a:ext cx="33867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Dúvidas? </a:t>
            </a:r>
            <a:r>
              <a:rPr lang="en-US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Entre em contato com a gente: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grs@cesar.school</a:t>
            </a:r>
            <a:endParaRPr sz="19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641" name="Google Shape;641;g1595057aaad_0_1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33" y="1749500"/>
            <a:ext cx="1827933" cy="1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 rot="-4995232">
            <a:off x="675636" y="775756"/>
            <a:ext cx="2987988" cy="2987988"/>
          </a:xfrm>
          <a:prstGeom prst="arc">
            <a:avLst>
              <a:gd fmla="val 14455503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 txBox="1"/>
          <p:nvPr>
            <p:ph type="title"/>
          </p:nvPr>
        </p:nvSpPr>
        <p:spPr>
          <a:xfrm>
            <a:off x="1231645" y="1620228"/>
            <a:ext cx="5085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About me</a:t>
            </a:r>
            <a:endParaRPr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0349802" y="832686"/>
            <a:ext cx="1104900" cy="107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6682154" y="4925384"/>
            <a:ext cx="876600" cy="876600"/>
          </a:xfrm>
          <a:prstGeom prst="rect">
            <a:avLst/>
          </a:prstGeom>
          <a:noFill/>
          <a:ln cap="flat" cmpd="sng" w="1270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3">
            <a:alphaModFix/>
          </a:blip>
          <a:srcRect b="11644" l="0" r="0" t="11644"/>
          <a:stretch/>
        </p:blipFill>
        <p:spPr>
          <a:xfrm>
            <a:off x="6784450" y="1055900"/>
            <a:ext cx="4808100" cy="4808100"/>
          </a:xfrm>
          <a:prstGeom prst="teardrop">
            <a:avLst>
              <a:gd fmla="val 100000" name="adj"/>
            </a:avLst>
          </a:prstGeom>
          <a:noFill/>
          <a:ln>
            <a:noFill/>
          </a:ln>
          <a:effectLst>
            <a:outerShdw blurRad="285750" rotWithShape="0" algn="bl" dir="3120000" dist="38100">
              <a:srgbClr val="000000">
                <a:alpha val="27000"/>
              </a:srgbClr>
            </a:outerShdw>
          </a:effectLst>
        </p:spPr>
      </p:pic>
      <p:sp>
        <p:nvSpPr>
          <p:cNvPr id="181" name="Google Shape;181;p2"/>
          <p:cNvSpPr txBox="1"/>
          <p:nvPr/>
        </p:nvSpPr>
        <p:spPr>
          <a:xfrm>
            <a:off x="7688500" y="5827550"/>
            <a:ext cx="30000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Gerson Santos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grs@cesar.school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1218796" y="2763618"/>
            <a:ext cx="46482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Data Scientist/Data Engineer</a:t>
            </a:r>
            <a:r>
              <a:rPr i="0" lang="en-US" sz="1800" u="none" cap="none" strike="noStrik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no CESAR</a:t>
            </a:r>
            <a:endParaRPr i="0" sz="1800" u="none" cap="none" strike="noStrik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Mais de 6 anos trabalhando com desenvolvimento WEB</a:t>
            </a:r>
            <a:endParaRPr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Formado em Sistemas de Informação pela Universidade Federal Rural de Pernambuco(UFRPE)</a:t>
            </a:r>
            <a:endParaRPr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Pós-graduando em Informática Aplicada na UFRPE</a:t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Amante de Games e Streamer nas horas vagas</a:t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b80b8ead7_0_0"/>
          <p:cNvSpPr/>
          <p:nvPr/>
        </p:nvSpPr>
        <p:spPr>
          <a:xfrm>
            <a:off x="0" y="-78025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1b80b8ead7_0_0"/>
          <p:cNvSpPr/>
          <p:nvPr/>
        </p:nvSpPr>
        <p:spPr>
          <a:xfrm rot="-4995232">
            <a:off x="675636" y="775756"/>
            <a:ext cx="2987988" cy="2987988"/>
          </a:xfrm>
          <a:prstGeom prst="arc">
            <a:avLst>
              <a:gd fmla="val 14455503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1b80b8ead7_0_0"/>
          <p:cNvSpPr txBox="1"/>
          <p:nvPr>
            <p:ph type="title"/>
          </p:nvPr>
        </p:nvSpPr>
        <p:spPr>
          <a:xfrm>
            <a:off x="1231645" y="1620228"/>
            <a:ext cx="5085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About me</a:t>
            </a:r>
            <a:endParaRPr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90" name="Google Shape;190;g11b80b8ead7_0_0"/>
          <p:cNvSpPr/>
          <p:nvPr/>
        </p:nvSpPr>
        <p:spPr>
          <a:xfrm>
            <a:off x="10349802" y="832686"/>
            <a:ext cx="1104900" cy="107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1b80b8ead7_0_0"/>
          <p:cNvSpPr/>
          <p:nvPr/>
        </p:nvSpPr>
        <p:spPr>
          <a:xfrm>
            <a:off x="6682154" y="4925384"/>
            <a:ext cx="876600" cy="876600"/>
          </a:xfrm>
          <a:prstGeom prst="rect">
            <a:avLst/>
          </a:prstGeom>
          <a:noFill/>
          <a:ln cap="flat" cmpd="sng" w="1270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1b80b8ead7_0_0"/>
          <p:cNvSpPr txBox="1"/>
          <p:nvPr/>
        </p:nvSpPr>
        <p:spPr>
          <a:xfrm>
            <a:off x="7429600" y="5801975"/>
            <a:ext cx="30000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Letícia ‘Lev’ Leitão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lasl@cesar.school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1b80b8ead7_0_0"/>
          <p:cNvSpPr txBox="1"/>
          <p:nvPr/>
        </p:nvSpPr>
        <p:spPr>
          <a:xfrm>
            <a:off x="1218800" y="2763625"/>
            <a:ext cx="4877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Estudante de CC do 2° Período na School;</a:t>
            </a:r>
            <a:endParaRPr i="0" sz="1800" u="none" cap="none" strike="noStrik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Fazia tradução freelance antes da faculdade;</a:t>
            </a:r>
            <a:endParaRPr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Meu primeiro estágio foi para uma startup chamada LifeAt;</a:t>
            </a:r>
            <a:endParaRPr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Tenho um clube do livro 👀;</a:t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Fã de Hackathons focados em inovação social 💗</a:t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94" name="Google Shape;194;g11b80b8ead7_0_0"/>
          <p:cNvPicPr preferRelativeResize="0"/>
          <p:nvPr/>
        </p:nvPicPr>
        <p:blipFill rotWithShape="1">
          <a:blip r:embed="rId3">
            <a:alphaModFix/>
          </a:blip>
          <a:srcRect b="31073" l="198070" r="-198070" t="-6075"/>
          <a:stretch/>
        </p:blipFill>
        <p:spPr>
          <a:xfrm>
            <a:off x="6812550" y="1024950"/>
            <a:ext cx="4808100" cy="4808100"/>
          </a:xfrm>
          <a:prstGeom prst="teardrop">
            <a:avLst>
              <a:gd fmla="val 100000" name="adj"/>
            </a:avLst>
          </a:prstGeom>
          <a:noFill/>
          <a:ln>
            <a:noFill/>
          </a:ln>
          <a:effectLst>
            <a:outerShdw blurRad="285750" rotWithShape="0" algn="bl" dir="3120000" dist="38100">
              <a:srgbClr val="000000">
                <a:alpha val="27000"/>
              </a:srgbClr>
            </a:outerShdw>
          </a:effectLst>
        </p:spPr>
      </p:pic>
      <p:pic>
        <p:nvPicPr>
          <p:cNvPr id="195" name="Google Shape;195;g11b80b8ead7_0_0"/>
          <p:cNvPicPr preferRelativeResize="0"/>
          <p:nvPr/>
        </p:nvPicPr>
        <p:blipFill rotWithShape="1">
          <a:blip r:embed="rId4">
            <a:alphaModFix/>
          </a:blip>
          <a:srcRect b="53628" l="19008" r="0" t="2287"/>
          <a:stretch/>
        </p:blipFill>
        <p:spPr>
          <a:xfrm>
            <a:off x="6758350" y="1012375"/>
            <a:ext cx="4877100" cy="4851600"/>
          </a:xfrm>
          <a:prstGeom prst="teardrop">
            <a:avLst>
              <a:gd fmla="val 100000" name="adj"/>
            </a:avLst>
          </a:prstGeom>
          <a:noFill/>
          <a:ln>
            <a:noFill/>
          </a:ln>
          <a:effectLst>
            <a:outerShdw blurRad="285750" rotWithShape="0" algn="bl" dir="3120000" dist="3810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a3497e4c8_1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5a3497e4c8_1_0"/>
          <p:cNvSpPr/>
          <p:nvPr/>
        </p:nvSpPr>
        <p:spPr>
          <a:xfrm rot="-4995232">
            <a:off x="675636" y="775756"/>
            <a:ext cx="2987988" cy="2987988"/>
          </a:xfrm>
          <a:prstGeom prst="arc">
            <a:avLst>
              <a:gd fmla="val 14455503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5a3497e4c8_1_0"/>
          <p:cNvSpPr txBox="1"/>
          <p:nvPr>
            <p:ph type="title"/>
          </p:nvPr>
        </p:nvSpPr>
        <p:spPr>
          <a:xfrm>
            <a:off x="1231645" y="1620228"/>
            <a:ext cx="5085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About me</a:t>
            </a:r>
            <a:endParaRPr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03" name="Google Shape;203;g15a3497e4c8_1_0"/>
          <p:cNvSpPr/>
          <p:nvPr/>
        </p:nvSpPr>
        <p:spPr>
          <a:xfrm>
            <a:off x="10349802" y="832686"/>
            <a:ext cx="1104900" cy="107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5a3497e4c8_1_0"/>
          <p:cNvSpPr/>
          <p:nvPr/>
        </p:nvSpPr>
        <p:spPr>
          <a:xfrm>
            <a:off x="6682154" y="4925384"/>
            <a:ext cx="876600" cy="876600"/>
          </a:xfrm>
          <a:prstGeom prst="rect">
            <a:avLst/>
          </a:prstGeom>
          <a:noFill/>
          <a:ln cap="flat" cmpd="sng" w="1270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5a3497e4c8_1_0"/>
          <p:cNvSpPr txBox="1"/>
          <p:nvPr/>
        </p:nvSpPr>
        <p:spPr>
          <a:xfrm>
            <a:off x="7688500" y="5827550"/>
            <a:ext cx="34122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</a:t>
            </a: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Jorge Alexandre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jaa@cesar.school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5a3497e4c8_1_0"/>
          <p:cNvSpPr txBox="1"/>
          <p:nvPr/>
        </p:nvSpPr>
        <p:spPr>
          <a:xfrm>
            <a:off x="1218796" y="2763618"/>
            <a:ext cx="46482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Test </a:t>
            </a: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Engineer</a:t>
            </a:r>
            <a:r>
              <a:rPr i="0" lang="en-US" sz="1800" u="none" cap="none" strike="noStrik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no CESAR</a:t>
            </a:r>
            <a:endParaRPr i="0" sz="1800" u="none" cap="none" strike="noStrik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Mais de 6 anos trabalhando com desenvolvimento WEB</a:t>
            </a:r>
            <a:endParaRPr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Estudante em formação de Bacharelado em Ciências da Computação no CESAR School</a:t>
            </a:r>
            <a:endParaRPr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Pós-graduando em Psicologia Organizacional e do Trabalho</a:t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Gosto de rapel, séries e filmes de Sherlock Holmes, 007 e Missão Impossível</a:t>
            </a:r>
            <a:endParaRPr sz="18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207" name="Google Shape;207;g15a3497e4c8_1_0"/>
          <p:cNvPicPr preferRelativeResize="0"/>
          <p:nvPr/>
        </p:nvPicPr>
        <p:blipFill rotWithShape="1">
          <a:blip r:embed="rId3">
            <a:alphaModFix/>
          </a:blip>
          <a:srcRect b="24998" l="0" r="0" t="0"/>
          <a:stretch/>
        </p:blipFill>
        <p:spPr>
          <a:xfrm>
            <a:off x="6812550" y="1024950"/>
            <a:ext cx="4808100" cy="4808100"/>
          </a:xfrm>
          <a:prstGeom prst="teardrop">
            <a:avLst>
              <a:gd fmla="val 100000" name="adj"/>
            </a:avLst>
          </a:prstGeom>
          <a:noFill/>
          <a:ln>
            <a:noFill/>
          </a:ln>
          <a:effectLst>
            <a:outerShdw blurRad="285750" rotWithShape="0" algn="bl" dir="3120000" dist="3810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a3497e4c8_3_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5a3497e4c8_3_7"/>
          <p:cNvSpPr/>
          <p:nvPr/>
        </p:nvSpPr>
        <p:spPr>
          <a:xfrm rot="-4994889">
            <a:off x="675768" y="775888"/>
            <a:ext cx="2988023" cy="2988023"/>
          </a:xfrm>
          <a:prstGeom prst="arc">
            <a:avLst>
              <a:gd fmla="val 14455503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5a3497e4c8_3_7"/>
          <p:cNvSpPr txBox="1"/>
          <p:nvPr>
            <p:ph type="title"/>
          </p:nvPr>
        </p:nvSpPr>
        <p:spPr>
          <a:xfrm>
            <a:off x="1231645" y="1620228"/>
            <a:ext cx="5085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About me</a:t>
            </a:r>
            <a:endParaRPr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15" name="Google Shape;215;g15a3497e4c8_3_7"/>
          <p:cNvSpPr/>
          <p:nvPr/>
        </p:nvSpPr>
        <p:spPr>
          <a:xfrm>
            <a:off x="10349802" y="832686"/>
            <a:ext cx="1104900" cy="107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5a3497e4c8_3_7"/>
          <p:cNvSpPr/>
          <p:nvPr/>
        </p:nvSpPr>
        <p:spPr>
          <a:xfrm>
            <a:off x="6682154" y="4925384"/>
            <a:ext cx="876900" cy="876900"/>
          </a:xfrm>
          <a:prstGeom prst="rect">
            <a:avLst/>
          </a:prstGeom>
          <a:noFill/>
          <a:ln cap="flat" cmpd="sng" w="1270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5a3497e4c8_3_7"/>
          <p:cNvSpPr txBox="1"/>
          <p:nvPr/>
        </p:nvSpPr>
        <p:spPr>
          <a:xfrm>
            <a:off x="7688500" y="5827550"/>
            <a:ext cx="3412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 João Luís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jlqca@cesar.school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5a3497e4c8_3_7"/>
          <p:cNvSpPr txBox="1"/>
          <p:nvPr/>
        </p:nvSpPr>
        <p:spPr>
          <a:xfrm>
            <a:off x="1218796" y="2763618"/>
            <a:ext cx="4648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900" u="none" cap="none" strike="noStrik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Estudante de Ciência da computação do 4° período na CESAR School</a:t>
            </a:r>
            <a:endParaRPr i="0" sz="1900" u="none" cap="none" strike="noStrik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Sou monitor das cadeiras de AED e PIF na graduação</a:t>
            </a:r>
            <a:endParaRPr sz="15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Gosto de praticar esportes e jogar joguinhos online </a:t>
            </a:r>
            <a:endParaRPr sz="15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Perco meu tempo assistindo o meu time jogar sempre quando posso</a:t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219" name="Google Shape;219;g15a3497e4c8_3_7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6812550" y="1024950"/>
            <a:ext cx="4808100" cy="4808100"/>
          </a:xfrm>
          <a:prstGeom prst="teardrop">
            <a:avLst>
              <a:gd fmla="val 100000" name="adj"/>
            </a:avLst>
          </a:prstGeom>
          <a:noFill/>
          <a:ln>
            <a:noFill/>
          </a:ln>
          <a:effectLst>
            <a:outerShdw blurRad="285750" rotWithShape="0" algn="bl" dir="3120000" dist="3810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a3497e4c8_6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5a3497e4c8_6_0"/>
          <p:cNvSpPr/>
          <p:nvPr/>
        </p:nvSpPr>
        <p:spPr>
          <a:xfrm rot="-4994889">
            <a:off x="675768" y="775888"/>
            <a:ext cx="2988023" cy="2988023"/>
          </a:xfrm>
          <a:prstGeom prst="arc">
            <a:avLst>
              <a:gd fmla="val 14455503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5a3497e4c8_6_0"/>
          <p:cNvSpPr txBox="1"/>
          <p:nvPr>
            <p:ph type="title"/>
          </p:nvPr>
        </p:nvSpPr>
        <p:spPr>
          <a:xfrm>
            <a:off x="1218795" y="1095378"/>
            <a:ext cx="5085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About me</a:t>
            </a:r>
            <a:endParaRPr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27" name="Google Shape;227;g15a3497e4c8_6_0"/>
          <p:cNvSpPr/>
          <p:nvPr/>
        </p:nvSpPr>
        <p:spPr>
          <a:xfrm>
            <a:off x="10349802" y="832686"/>
            <a:ext cx="1104900" cy="107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15a3497e4c8_6_0"/>
          <p:cNvSpPr/>
          <p:nvPr/>
        </p:nvSpPr>
        <p:spPr>
          <a:xfrm>
            <a:off x="6682154" y="4925384"/>
            <a:ext cx="876900" cy="876900"/>
          </a:xfrm>
          <a:prstGeom prst="rect">
            <a:avLst/>
          </a:prstGeom>
          <a:noFill/>
          <a:ln cap="flat" cmpd="sng" w="1270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5a3497e4c8_6_0"/>
          <p:cNvSpPr txBox="1"/>
          <p:nvPr/>
        </p:nvSpPr>
        <p:spPr>
          <a:xfrm>
            <a:off x="7688500" y="5827550"/>
            <a:ext cx="3412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Monitor: Mar Galdino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mgas</a:t>
            </a: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@cesar.school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5a3497e4c8_6_0"/>
          <p:cNvSpPr txBox="1"/>
          <p:nvPr/>
        </p:nvSpPr>
        <p:spPr>
          <a:xfrm>
            <a:off x="1218796" y="2176993"/>
            <a:ext cx="4648500" cy="5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900" u="none" cap="none" strike="noStrik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To no 4° período de Ciência da Computação, estágio no CESAR desde janeiro 2022</a:t>
            </a:r>
            <a:endParaRPr i="0" sz="1900" u="none" cap="none" strike="noStrik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Participo da monitoria do NExT desde 2021, faço parte também de monitorias da graduação na School</a:t>
            </a:r>
            <a:endParaRPr sz="15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Eu gosto MUITO de teclados mecânicos, e de personalizar e conversar sobre</a:t>
            </a:r>
            <a:endParaRPr sz="15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Adoro música e filmes de comédia </a:t>
            </a: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romântica,</a:t>
            </a: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além de ser a maior fã de BTS em linha reta </a:t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231" name="Google Shape;231;g15a3497e4c8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2550" y="1024950"/>
            <a:ext cx="4808100" cy="4808100"/>
          </a:xfrm>
          <a:prstGeom prst="teardrop">
            <a:avLst>
              <a:gd fmla="val 100000" name="adj"/>
            </a:avLst>
          </a:prstGeom>
          <a:noFill/>
          <a:ln>
            <a:noFill/>
          </a:ln>
          <a:effectLst>
            <a:outerShdw blurRad="285750" rotWithShape="0" algn="bl" dir="3120000" dist="3810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3497e4c8_4_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15a3497e4c8_4_7"/>
          <p:cNvSpPr/>
          <p:nvPr/>
        </p:nvSpPr>
        <p:spPr>
          <a:xfrm rot="-4994889">
            <a:off x="675768" y="775888"/>
            <a:ext cx="2988023" cy="2988023"/>
          </a:xfrm>
          <a:prstGeom prst="arc">
            <a:avLst>
              <a:gd fmla="val 14455503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5a3497e4c8_4_7"/>
          <p:cNvSpPr txBox="1"/>
          <p:nvPr>
            <p:ph type="title"/>
          </p:nvPr>
        </p:nvSpPr>
        <p:spPr>
          <a:xfrm>
            <a:off x="1231645" y="1620228"/>
            <a:ext cx="50856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About me</a:t>
            </a:r>
            <a:endParaRPr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39" name="Google Shape;239;g15a3497e4c8_4_7"/>
          <p:cNvSpPr/>
          <p:nvPr/>
        </p:nvSpPr>
        <p:spPr>
          <a:xfrm>
            <a:off x="10349802" y="832686"/>
            <a:ext cx="1104900" cy="107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5a3497e4c8_4_7"/>
          <p:cNvSpPr/>
          <p:nvPr/>
        </p:nvSpPr>
        <p:spPr>
          <a:xfrm>
            <a:off x="6682154" y="4925384"/>
            <a:ext cx="876900" cy="876900"/>
          </a:xfrm>
          <a:prstGeom prst="rect">
            <a:avLst/>
          </a:prstGeom>
          <a:noFill/>
          <a:ln cap="flat" cmpd="sng" w="1270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15a3497e4c8_4_7"/>
          <p:cNvSpPr txBox="1"/>
          <p:nvPr/>
        </p:nvSpPr>
        <p:spPr>
          <a:xfrm>
            <a:off x="7731300" y="5418700"/>
            <a:ext cx="3412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Monitor: João Guilherme Mendonça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jggfm@cesar.school</a:t>
            </a:r>
            <a:endParaRPr b="1" i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5a3497e4c8_4_7"/>
          <p:cNvSpPr txBox="1"/>
          <p:nvPr/>
        </p:nvSpPr>
        <p:spPr>
          <a:xfrm>
            <a:off x="1218796" y="2763618"/>
            <a:ext cx="4648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900" u="none" cap="none" strike="noStrik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</a:t>
            </a: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Estudante de Ciência da computação do 4° período na CESAR School</a:t>
            </a:r>
            <a:endParaRPr i="0" sz="1900" u="none" cap="none" strike="noStrike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Primeira experiência no NExT e primeira </a:t>
            </a: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experiência como monitor.</a:t>
            </a:r>
            <a:endParaRPr sz="15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Gosto de futebol e jogos online.</a:t>
            </a:r>
            <a:endParaRPr sz="15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- Estou aqui para ajudar e aprender!</a:t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243" name="Google Shape;243;g15a3497e4c8_4_7"/>
          <p:cNvPicPr preferRelativeResize="0"/>
          <p:nvPr/>
        </p:nvPicPr>
        <p:blipFill rotWithShape="1">
          <a:blip r:embed="rId3">
            <a:alphaModFix/>
          </a:blip>
          <a:srcRect b="12455" l="0" r="0" t="12463"/>
          <a:stretch/>
        </p:blipFill>
        <p:spPr>
          <a:xfrm>
            <a:off x="6791150" y="610600"/>
            <a:ext cx="4808100" cy="4808100"/>
          </a:xfrm>
          <a:prstGeom prst="teardrop">
            <a:avLst>
              <a:gd fmla="val 100000" name="adj"/>
            </a:avLst>
          </a:prstGeom>
          <a:noFill/>
          <a:ln>
            <a:noFill/>
          </a:ln>
          <a:effectLst>
            <a:outerShdw blurRad="285750" rotWithShape="0" algn="bl" dir="3120000" dist="3810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95057aaad_0_414"/>
          <p:cNvSpPr txBox="1"/>
          <p:nvPr/>
        </p:nvSpPr>
        <p:spPr>
          <a:xfrm>
            <a:off x="523833" y="2232788"/>
            <a:ext cx="38328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27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Barlow Medium"/>
              <a:buChar char="●"/>
            </a:pPr>
            <a:r>
              <a:rPr lang="en-US" sz="1700">
                <a:solidFill>
                  <a:srgbClr val="595959"/>
                </a:solidFill>
                <a:latin typeface="Barlow Medium"/>
                <a:ea typeface="Barlow Medium"/>
                <a:cs typeface="Barlow Medium"/>
                <a:sym typeface="Barlow Medium"/>
              </a:rPr>
              <a:t>Java Orientado a Objeto</a:t>
            </a:r>
            <a:endParaRPr sz="1700">
              <a:solidFill>
                <a:srgbClr val="66666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49" name="Google Shape;249;g1595057aaad_0_414"/>
          <p:cNvSpPr/>
          <p:nvPr/>
        </p:nvSpPr>
        <p:spPr>
          <a:xfrm>
            <a:off x="6096000" y="2232800"/>
            <a:ext cx="6096000" cy="3830400"/>
          </a:xfrm>
          <a:prstGeom prst="rect">
            <a:avLst/>
          </a:prstGeom>
          <a:solidFill>
            <a:srgbClr val="F39C1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595057aaad_0_414"/>
          <p:cNvSpPr txBox="1"/>
          <p:nvPr>
            <p:ph idx="1" type="body"/>
          </p:nvPr>
        </p:nvSpPr>
        <p:spPr>
          <a:xfrm>
            <a:off x="6700600" y="2498800"/>
            <a:ext cx="4886700" cy="277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Composto por disciplinas, que uma vez cursadas proporcionarão o aluno ter um conhecimento base de uma formação.</a:t>
            </a:r>
            <a:endParaRPr sz="16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As disciplinas serão autocontidas, ou seja, deverão contemplar conhecimentos base e específicos de cada eletiva. Por ex: Java terá os conceitos básicos de Orientação a Objetos .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51" name="Google Shape;251;g1595057aaad_0_414"/>
          <p:cNvSpPr txBox="1"/>
          <p:nvPr/>
        </p:nvSpPr>
        <p:spPr>
          <a:xfrm>
            <a:off x="523833" y="4400700"/>
            <a:ext cx="4294800" cy="1602300"/>
          </a:xfrm>
          <a:prstGeom prst="rect">
            <a:avLst/>
          </a:prstGeom>
          <a:solidFill>
            <a:srgbClr val="F39C1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 QUE VOCÊ VAI PRODUZIR EM AULA: </a:t>
            </a:r>
            <a:endParaRPr b="1" sz="13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Conhecimentos de Paradigmas Orientados a Objetos, Conceitos básicos de Java.</a:t>
            </a:r>
            <a:endParaRPr sz="13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2" name="Google Shape;252;g1595057aaad_0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0667" y="180917"/>
            <a:ext cx="608533" cy="2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595057aaad_0_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09633" y="479483"/>
            <a:ext cx="608533" cy="28216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595057aaad_0_414"/>
          <p:cNvSpPr txBox="1"/>
          <p:nvPr/>
        </p:nvSpPr>
        <p:spPr>
          <a:xfrm>
            <a:off x="523833" y="984567"/>
            <a:ext cx="7865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3200">
                <a:solidFill>
                  <a:srgbClr val="F39C10"/>
                </a:solidFill>
                <a:latin typeface="Barlow"/>
                <a:ea typeface="Barlow"/>
                <a:cs typeface="Barlow"/>
                <a:sym typeface="Barlow"/>
              </a:rPr>
              <a:t>2. IMERSÃO (36H)</a:t>
            </a:r>
            <a:endParaRPr b="1" sz="3200">
              <a:solidFill>
                <a:srgbClr val="F39C1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5" name="Google Shape;255;g1595057aaad_0_414"/>
          <p:cNvSpPr txBox="1"/>
          <p:nvPr/>
        </p:nvSpPr>
        <p:spPr>
          <a:xfrm>
            <a:off x="2775000" y="3025967"/>
            <a:ext cx="2246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rgbClr val="ED6A2D"/>
                </a:solidFill>
                <a:latin typeface="DM Sans"/>
                <a:ea typeface="DM Sans"/>
                <a:cs typeface="DM Sans"/>
                <a:sym typeface="DM Sans"/>
              </a:rPr>
              <a:t>&gt; &gt; &gt;</a:t>
            </a:r>
            <a:endParaRPr b="1" sz="4400">
              <a:solidFill>
                <a:srgbClr val="ED6A2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2013-05-05T17:59:22Z</dcterms:created>
  <dc:creator>Sérgio Endrigo de Barros Bezerra Ferreira</dc:creator>
</cp:coreProperties>
</file>